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56" r:id="rId3"/>
    <p:sldId id="257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6A81-93F5-41B7-8724-C44FD5A7596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BE22AE9-B2EF-40D8-A814-976FF8EF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0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6A81-93F5-41B7-8724-C44FD5A7596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E22AE9-B2EF-40D8-A814-976FF8EF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0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6A81-93F5-41B7-8724-C44FD5A7596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E22AE9-B2EF-40D8-A814-976FF8EF800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0702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6A81-93F5-41B7-8724-C44FD5A7596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E22AE9-B2EF-40D8-A814-976FF8EF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63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6A81-93F5-41B7-8724-C44FD5A7596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E22AE9-B2EF-40D8-A814-976FF8EF800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5445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6A81-93F5-41B7-8724-C44FD5A7596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E22AE9-B2EF-40D8-A814-976FF8EF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58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6A81-93F5-41B7-8724-C44FD5A7596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2AE9-B2EF-40D8-A814-976FF8EF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55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6A81-93F5-41B7-8724-C44FD5A7596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2AE9-B2EF-40D8-A814-976FF8EF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2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6A81-93F5-41B7-8724-C44FD5A7596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2AE9-B2EF-40D8-A814-976FF8EF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3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6A81-93F5-41B7-8724-C44FD5A7596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E22AE9-B2EF-40D8-A814-976FF8EF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2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6A81-93F5-41B7-8724-C44FD5A7596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E22AE9-B2EF-40D8-A814-976FF8EF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5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6A81-93F5-41B7-8724-C44FD5A7596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E22AE9-B2EF-40D8-A814-976FF8EF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88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6A81-93F5-41B7-8724-C44FD5A7596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2AE9-B2EF-40D8-A814-976FF8EF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5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6A81-93F5-41B7-8724-C44FD5A7596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2AE9-B2EF-40D8-A814-976FF8EF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7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6A81-93F5-41B7-8724-C44FD5A7596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2AE9-B2EF-40D8-A814-976FF8EF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6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6A81-93F5-41B7-8724-C44FD5A7596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E22AE9-B2EF-40D8-A814-976FF8EF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34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66A81-93F5-41B7-8724-C44FD5A75967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BE22AE9-B2EF-40D8-A814-976FF8EF8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6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Warmup</a:t>
            </a:r>
            <a:r>
              <a:rPr lang="en-US" b="1" dirty="0" smtClean="0"/>
              <a:t> 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92925" y="1531256"/>
                <a:ext cx="9173029" cy="4898572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sz="5600" dirty="0" smtClean="0"/>
                  <a:t>Find the </a:t>
                </a:r>
                <a:r>
                  <a:rPr lang="en-US" sz="5600" dirty="0" smtClean="0">
                    <a:solidFill>
                      <a:srgbClr val="FF0000"/>
                    </a:solidFill>
                  </a:rPr>
                  <a:t>domain and range</a:t>
                </a:r>
                <a:endParaRPr lang="en-US" sz="56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5600" dirty="0" smtClean="0">
                    <a:solidFill>
                      <a:srgbClr val="00B050"/>
                    </a:solidFill>
                  </a:rPr>
                  <a:t>a) </a:t>
                </a:r>
                <a14:m>
                  <m:oMath xmlns:m="http://schemas.openxmlformats.org/officeDocument/2006/math">
                    <m:r>
                      <a:rPr lang="en-US" sz="5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5600" b="0" i="1" smtClean="0">
                        <a:latin typeface="Cambria Math" panose="02040503050406030204" pitchFamily="18" charset="0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US" sz="5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5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endParaRPr lang="en-US" sz="5600" dirty="0" smtClean="0"/>
              </a:p>
              <a:p>
                <a:pPr marL="0" indent="0">
                  <a:buNone/>
                </a:pPr>
                <a:endParaRPr lang="en-US" sz="5600" dirty="0"/>
              </a:p>
              <a:p>
                <a:pPr marL="0" indent="0">
                  <a:buNone/>
                </a:pPr>
                <a:r>
                  <a:rPr lang="en-US" sz="5600" dirty="0" smtClean="0"/>
                  <a:t>Name the </a:t>
                </a:r>
                <a:r>
                  <a:rPr lang="en-US" sz="5600" dirty="0" smtClean="0">
                    <a:solidFill>
                      <a:srgbClr val="0000FF"/>
                    </a:solidFill>
                  </a:rPr>
                  <a:t>basic function </a:t>
                </a:r>
                <a:endParaRPr lang="en-US" sz="5600" dirty="0" smtClean="0">
                  <a:solidFill>
                    <a:srgbClr val="0000FF"/>
                  </a:solidFill>
                </a:endParaRPr>
              </a:p>
              <a:p>
                <a:pPr marL="0" indent="0">
                  <a:buNone/>
                </a:pPr>
                <a:r>
                  <a:rPr lang="en-US" sz="5600" dirty="0" smtClean="0">
                    <a:solidFill>
                      <a:srgbClr val="00B050"/>
                    </a:solidFill>
                  </a:rPr>
                  <a:t>b</a:t>
                </a:r>
                <a:r>
                  <a:rPr lang="en-US" sz="5600" dirty="0" smtClean="0">
                    <a:solidFill>
                      <a:srgbClr val="00B050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US" sz="5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5600" b="0" i="1" smtClean="0">
                        <a:latin typeface="Cambria Math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en-US" sz="5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5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5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sz="5600" b="0" i="0" smtClean="0">
                        <a:latin typeface="Cambria Math" panose="02040503050406030204" pitchFamily="18" charset="0"/>
                      </a:rPr>
                      <m:t>+ 7</m:t>
                    </m:r>
                    <m:r>
                      <m:rPr>
                        <m:nor/>
                      </m:rPr>
                      <a:rPr lang="en-US" sz="5600" b="0" i="0" dirty="0" smtClean="0"/>
                      <m:t>)</m:t>
                    </m:r>
                    <m:r>
                      <a:rPr lang="en-US" sz="5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5600" b="0" i="0" dirty="0" smtClean="0"/>
                      <m:t>1</m:t>
                    </m:r>
                  </m:oMath>
                </a14:m>
                <a:endParaRPr lang="en-US" sz="5600" b="0" dirty="0" smtClean="0"/>
              </a:p>
              <a:p>
                <a:pPr marL="0" indent="0">
                  <a:buNone/>
                </a:pPr>
                <a:endParaRPr lang="en-US" sz="5600" b="0" dirty="0" smtClean="0"/>
              </a:p>
              <a:p>
                <a:pPr marL="0" indent="0">
                  <a:buNone/>
                </a:pPr>
                <a:r>
                  <a:rPr lang="en-US" sz="5600" b="0" dirty="0" smtClean="0"/>
                  <a:t>Solve for x</a:t>
                </a:r>
                <a:endParaRPr lang="en-US" sz="5600" b="0" dirty="0" smtClean="0"/>
              </a:p>
              <a:p>
                <a:pPr marL="0" indent="0">
                  <a:buNone/>
                </a:pPr>
                <a:r>
                  <a:rPr lang="en-US" sz="5600" dirty="0" smtClean="0">
                    <a:solidFill>
                      <a:srgbClr val="00B050"/>
                    </a:solidFill>
                  </a:rPr>
                  <a:t>c)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4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6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4600" b="0" i="1" smtClean="0">
                        <a:latin typeface="Cambria Math" panose="02040503050406030204" pitchFamily="18" charset="0"/>
                      </a:rPr>
                      <m:t>−2=10</m:t>
                    </m:r>
                  </m:oMath>
                </a14:m>
                <a:endParaRPr lang="en-US" sz="46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2925" y="1531256"/>
                <a:ext cx="9173029" cy="4898572"/>
              </a:xfrm>
              <a:blipFill rotWithShape="0">
                <a:blip r:embed="rId2"/>
                <a:stretch>
                  <a:fillRect l="-2259" t="-4478" b="-37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586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1.4 Composition of Functions</a:t>
            </a:r>
            <a:endParaRPr lang="en-US" sz="8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Ritsick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90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6005" y="1422400"/>
            <a:ext cx="9385526" cy="448882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500" b="1" dirty="0" smtClean="0"/>
              <a:t>Definition</a:t>
            </a:r>
            <a:r>
              <a:rPr lang="en-US" sz="3500" dirty="0" smtClean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500" dirty="0" smtClean="0"/>
              <a:t>The combining of functions in which the output of one function becomes the input of the other.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b="1" dirty="0" smtClean="0"/>
              <a:t>Notation</a:t>
            </a:r>
            <a:r>
              <a:rPr lang="en-US" sz="3500" dirty="0" smtClean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500" dirty="0" smtClean="0"/>
              <a:t>(f ◦ g)(x)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500" dirty="0"/>
              <a:t>f</a:t>
            </a:r>
            <a:r>
              <a:rPr lang="en-US" sz="3500" dirty="0" smtClean="0"/>
              <a:t>(g(x))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500" dirty="0" smtClean="0"/>
              <a:t>Both are read as “f of g of x”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465044" y="499070"/>
            <a:ext cx="8597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Composition of Functions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023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</a:t>
            </a:r>
            <a:r>
              <a:rPr lang="en-US" b="1" dirty="0" smtClean="0">
                <a:solidFill>
                  <a:srgbClr val="00B050"/>
                </a:solidFill>
              </a:rPr>
              <a:t>f(x) = x+1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0000FF"/>
                </a:solidFill>
              </a:rPr>
              <a:t>g(x) = 3x</a:t>
            </a:r>
            <a:r>
              <a:rPr lang="en-US" b="1" dirty="0" smtClean="0"/>
              <a:t>, find f(g(x)).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538514"/>
            <a:ext cx="9033018" cy="4746172"/>
          </a:xfrm>
        </p:spPr>
        <p:txBody>
          <a:bodyPr>
            <a:normAutofit/>
          </a:bodyPr>
          <a:lstStyle/>
          <a:p>
            <a:r>
              <a:rPr lang="en-US" sz="3500" dirty="0" smtClean="0"/>
              <a:t>g(x) is “inside” f(x)</a:t>
            </a:r>
          </a:p>
          <a:p>
            <a:r>
              <a:rPr lang="en-US" sz="3500" dirty="0" smtClean="0"/>
              <a:t>Substitute </a:t>
            </a:r>
            <a:r>
              <a:rPr lang="en-US" sz="3500" dirty="0" smtClean="0">
                <a:solidFill>
                  <a:srgbClr val="0000FF"/>
                </a:solidFill>
              </a:rPr>
              <a:t>g(x) </a:t>
            </a:r>
            <a:r>
              <a:rPr lang="en-US" sz="3500" dirty="0" smtClean="0"/>
              <a:t>for x in </a:t>
            </a:r>
            <a:r>
              <a:rPr lang="en-US" sz="3500" dirty="0" smtClean="0">
                <a:solidFill>
                  <a:srgbClr val="00B050"/>
                </a:solidFill>
              </a:rPr>
              <a:t>f(x)</a:t>
            </a:r>
          </a:p>
          <a:p>
            <a:pPr marL="0" indent="0">
              <a:buNone/>
            </a:pPr>
            <a:endParaRPr lang="en-US" sz="3500" dirty="0" smtClean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r>
              <a:rPr lang="en-US" sz="3100" dirty="0" smtClean="0"/>
              <a:t>      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f(x) = x+1</a:t>
            </a:r>
          </a:p>
          <a:p>
            <a:pPr marL="914400" lvl="2" indent="0">
              <a:buNone/>
            </a:pP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f(</a:t>
            </a:r>
            <a:r>
              <a:rPr lang="en-US" sz="3600" b="1" dirty="0" smtClean="0">
                <a:solidFill>
                  <a:srgbClr val="0000FF"/>
                </a:solidFill>
              </a:rPr>
              <a:t>g(x</a:t>
            </a:r>
            <a:r>
              <a:rPr lang="en-US" sz="3600" b="1" dirty="0">
                <a:solidFill>
                  <a:srgbClr val="0000FF"/>
                </a:solidFill>
              </a:rPr>
              <a:t>)</a:t>
            </a:r>
            <a:r>
              <a:rPr lang="en-US" sz="3600" b="1" dirty="0">
                <a:solidFill>
                  <a:srgbClr val="00B050"/>
                </a:solidFill>
              </a:rPr>
              <a:t>)</a:t>
            </a:r>
            <a:r>
              <a:rPr lang="en-US" sz="3600" b="1" dirty="0"/>
              <a:t> = </a:t>
            </a:r>
            <a:r>
              <a:rPr lang="en-US" sz="3600" b="1" dirty="0" smtClean="0">
                <a:solidFill>
                  <a:srgbClr val="0000FF"/>
                </a:solidFill>
              </a:rPr>
              <a:t>g(x)</a:t>
            </a:r>
            <a:r>
              <a:rPr lang="en-US" sz="3600" b="1" dirty="0" smtClean="0">
                <a:solidFill>
                  <a:srgbClr val="00B050"/>
                </a:solidFill>
              </a:rPr>
              <a:t>+ 1</a:t>
            </a:r>
            <a:endParaRPr lang="en-US" sz="3600" b="1" dirty="0"/>
          </a:p>
          <a:p>
            <a:pPr marL="914400" lvl="2" indent="0">
              <a:buNone/>
            </a:pP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f(</a:t>
            </a:r>
            <a:r>
              <a:rPr lang="en-US" sz="3600" b="1" dirty="0" smtClean="0">
                <a:solidFill>
                  <a:srgbClr val="0000FF"/>
                </a:solidFill>
              </a:rPr>
              <a:t>g(x)</a:t>
            </a:r>
            <a:r>
              <a:rPr lang="en-US" sz="3600" b="1" dirty="0" smtClean="0">
                <a:solidFill>
                  <a:srgbClr val="00B050"/>
                </a:solidFill>
              </a:rPr>
              <a:t>)</a:t>
            </a:r>
            <a:r>
              <a:rPr lang="en-US" sz="3600" b="1" dirty="0" smtClean="0"/>
              <a:t> = </a:t>
            </a:r>
            <a:r>
              <a:rPr lang="en-US" sz="3600" b="1" dirty="0" smtClean="0">
                <a:solidFill>
                  <a:srgbClr val="0000FF"/>
                </a:solidFill>
              </a:rPr>
              <a:t>(3x) </a:t>
            </a:r>
            <a:r>
              <a:rPr lang="en-US" sz="3600" b="1" dirty="0" smtClean="0">
                <a:solidFill>
                  <a:srgbClr val="00B050"/>
                </a:solidFill>
              </a:rPr>
              <a:t>+ 1 = 3x +1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66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599075" cy="1280890"/>
          </a:xfrm>
        </p:spPr>
        <p:txBody>
          <a:bodyPr/>
          <a:lstStyle/>
          <a:p>
            <a:r>
              <a:rPr lang="en-US" b="1" dirty="0" smtClean="0"/>
              <a:t>If </a:t>
            </a:r>
            <a:r>
              <a:rPr lang="en-US" b="1" dirty="0" smtClean="0">
                <a:solidFill>
                  <a:srgbClr val="00B050"/>
                </a:solidFill>
              </a:rPr>
              <a:t>f(x) = 2x-1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0000FF"/>
                </a:solidFill>
              </a:rPr>
              <a:t>g(x) = -4x-3</a:t>
            </a:r>
            <a:r>
              <a:rPr lang="en-US" b="1" dirty="0" smtClean="0"/>
              <a:t>, find (</a:t>
            </a:r>
            <a:r>
              <a:rPr lang="en-US" b="1" dirty="0" err="1" smtClean="0"/>
              <a:t>f◦g</a:t>
            </a:r>
            <a:r>
              <a:rPr lang="en-US" b="1" dirty="0" smtClean="0"/>
              <a:t>)(x).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538514"/>
            <a:ext cx="9033018" cy="47461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500" dirty="0" smtClean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r>
              <a:rPr lang="en-US" sz="3100" dirty="0" smtClean="0"/>
              <a:t>      </a:t>
            </a:r>
            <a:r>
              <a:rPr lang="en-US" sz="3600" dirty="0" smtClean="0"/>
              <a:t>   </a:t>
            </a:r>
            <a:r>
              <a:rPr lang="en-US" sz="4000" b="1" dirty="0" smtClean="0">
                <a:solidFill>
                  <a:srgbClr val="00B050"/>
                </a:solidFill>
              </a:rPr>
              <a:t>f(x) = 2x -1</a:t>
            </a:r>
          </a:p>
          <a:p>
            <a:pPr marL="914400" lvl="2" indent="0">
              <a:buNone/>
            </a:pPr>
            <a:r>
              <a:rPr lang="en-US" sz="4000" b="1" dirty="0" smtClean="0"/>
              <a:t>  </a:t>
            </a:r>
            <a:r>
              <a:rPr lang="en-US" sz="4000" b="1" dirty="0" smtClean="0">
                <a:solidFill>
                  <a:srgbClr val="00B050"/>
                </a:solidFill>
              </a:rPr>
              <a:t>f(</a:t>
            </a:r>
            <a:r>
              <a:rPr lang="en-US" sz="4000" b="1" dirty="0" smtClean="0">
                <a:solidFill>
                  <a:srgbClr val="0000FF"/>
                </a:solidFill>
              </a:rPr>
              <a:t>g(x)</a:t>
            </a:r>
            <a:r>
              <a:rPr lang="en-US" sz="4000" b="1" dirty="0" smtClean="0">
                <a:solidFill>
                  <a:srgbClr val="00B050"/>
                </a:solidFill>
              </a:rPr>
              <a:t>)</a:t>
            </a:r>
            <a:r>
              <a:rPr lang="en-US" sz="4000" b="1" dirty="0" smtClean="0"/>
              <a:t> = </a:t>
            </a:r>
            <a:r>
              <a:rPr lang="en-US" sz="4000" b="1" dirty="0" smtClean="0">
                <a:solidFill>
                  <a:srgbClr val="00B050"/>
                </a:solidFill>
              </a:rPr>
              <a:t>2 </a:t>
            </a:r>
            <a:r>
              <a:rPr lang="en-US" sz="4000" b="1" dirty="0" smtClean="0">
                <a:solidFill>
                  <a:srgbClr val="0000FF"/>
                </a:solidFill>
              </a:rPr>
              <a:t>g(x)</a:t>
            </a:r>
            <a:r>
              <a:rPr lang="en-US" sz="4000" b="1" dirty="0" smtClean="0">
                <a:solidFill>
                  <a:srgbClr val="00B050"/>
                </a:solidFill>
              </a:rPr>
              <a:t>- 1</a:t>
            </a:r>
            <a:endParaRPr lang="en-US" sz="4000" b="1" dirty="0" smtClean="0"/>
          </a:p>
          <a:p>
            <a:pPr marL="914400" lvl="2" indent="0">
              <a:buNone/>
            </a:pPr>
            <a:r>
              <a:rPr lang="en-US" sz="4000" b="1" dirty="0" smtClean="0"/>
              <a:t>  </a:t>
            </a:r>
            <a:r>
              <a:rPr lang="en-US" sz="4000" b="1" dirty="0" smtClean="0">
                <a:solidFill>
                  <a:srgbClr val="00B050"/>
                </a:solidFill>
              </a:rPr>
              <a:t>f(</a:t>
            </a:r>
            <a:r>
              <a:rPr lang="en-US" sz="4000" b="1" dirty="0" smtClean="0">
                <a:solidFill>
                  <a:srgbClr val="0000FF"/>
                </a:solidFill>
              </a:rPr>
              <a:t>g(x)</a:t>
            </a:r>
            <a:r>
              <a:rPr lang="en-US" sz="4000" b="1" dirty="0" smtClean="0">
                <a:solidFill>
                  <a:srgbClr val="00B050"/>
                </a:solidFill>
              </a:rPr>
              <a:t>)</a:t>
            </a:r>
            <a:r>
              <a:rPr lang="en-US" sz="4000" b="1" dirty="0" smtClean="0"/>
              <a:t> = </a:t>
            </a:r>
            <a:r>
              <a:rPr lang="en-US" sz="4000" b="1" dirty="0" smtClean="0">
                <a:solidFill>
                  <a:srgbClr val="00B050"/>
                </a:solidFill>
              </a:rPr>
              <a:t>2 </a:t>
            </a:r>
            <a:r>
              <a:rPr lang="en-US" sz="4000" b="1" dirty="0" smtClean="0">
                <a:solidFill>
                  <a:srgbClr val="0000FF"/>
                </a:solidFill>
              </a:rPr>
              <a:t>(-4x-3) </a:t>
            </a:r>
            <a:r>
              <a:rPr lang="en-US" sz="4000" b="1" dirty="0" smtClean="0">
                <a:solidFill>
                  <a:srgbClr val="00B050"/>
                </a:solidFill>
              </a:rPr>
              <a:t>– 1 </a:t>
            </a:r>
          </a:p>
          <a:p>
            <a:pPr marL="914400" lvl="2" indent="0"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			    = -8x - 6 – 1 </a:t>
            </a:r>
          </a:p>
          <a:p>
            <a:pPr marL="914400" lvl="2" indent="0"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			    = -8x - 7</a:t>
            </a:r>
            <a:endParaRPr lang="en-US" sz="4000" b="1" dirty="0" smtClean="0"/>
          </a:p>
          <a:p>
            <a:pPr marL="914400" lvl="2" indent="0">
              <a:buNone/>
            </a:pP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05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599075" cy="1280890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If </a:t>
            </a:r>
            <a:r>
              <a:rPr lang="en-US" b="1" dirty="0" smtClean="0">
                <a:solidFill>
                  <a:srgbClr val="00B050"/>
                </a:solidFill>
              </a:rPr>
              <a:t>f(x) = x-4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0000FF"/>
                </a:solidFill>
              </a:rPr>
              <a:t>g(x) = -6x-1</a:t>
            </a:r>
            <a:r>
              <a:rPr lang="en-US" b="1" dirty="0" smtClean="0"/>
              <a:t>, find (</a:t>
            </a:r>
            <a:r>
              <a:rPr lang="en-US" b="1" dirty="0" err="1" smtClean="0"/>
              <a:t>f◦g</a:t>
            </a:r>
            <a:r>
              <a:rPr lang="en-US" b="1" dirty="0" smtClean="0"/>
              <a:t>)(x).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538514"/>
            <a:ext cx="9033018" cy="47461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500" dirty="0" smtClean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r>
              <a:rPr lang="en-US" sz="3100" dirty="0" smtClean="0"/>
              <a:t>      </a:t>
            </a:r>
            <a:r>
              <a:rPr lang="en-US" sz="3600" dirty="0" smtClean="0"/>
              <a:t>   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0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599075" cy="1280890"/>
          </a:xfrm>
        </p:spPr>
        <p:txBody>
          <a:bodyPr/>
          <a:lstStyle/>
          <a:p>
            <a:r>
              <a:rPr lang="en-US" b="1" dirty="0" smtClean="0"/>
              <a:t>If </a:t>
            </a:r>
            <a:r>
              <a:rPr lang="en-US" b="1" dirty="0" smtClean="0">
                <a:solidFill>
                  <a:srgbClr val="00B050"/>
                </a:solidFill>
              </a:rPr>
              <a:t>f(x) = x²+3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0000FF"/>
                </a:solidFill>
              </a:rPr>
              <a:t>g(x) = 3x-5</a:t>
            </a:r>
            <a:r>
              <a:rPr lang="en-US" b="1" dirty="0" smtClean="0"/>
              <a:t>, find f(g(4)).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5201" y="2206171"/>
            <a:ext cx="9956799" cy="5319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b="1" dirty="0" smtClean="0">
                <a:solidFill>
                  <a:srgbClr val="0000FF"/>
                </a:solidFill>
              </a:rPr>
              <a:t>g(4</a:t>
            </a:r>
            <a:r>
              <a:rPr lang="en-US" sz="4300" b="1" dirty="0">
                <a:solidFill>
                  <a:srgbClr val="0000FF"/>
                </a:solidFill>
              </a:rPr>
              <a:t>) = 3(4)-</a:t>
            </a:r>
            <a:r>
              <a:rPr lang="en-US" sz="4300" b="1" dirty="0" smtClean="0">
                <a:solidFill>
                  <a:srgbClr val="0000FF"/>
                </a:solidFill>
              </a:rPr>
              <a:t>5			     </a:t>
            </a:r>
            <a:r>
              <a:rPr lang="en-US" sz="4300" b="1" dirty="0" smtClean="0">
                <a:solidFill>
                  <a:srgbClr val="00B050"/>
                </a:solidFill>
              </a:rPr>
              <a:t> </a:t>
            </a:r>
            <a:r>
              <a:rPr lang="en-US" sz="4300" b="1" dirty="0">
                <a:solidFill>
                  <a:srgbClr val="00B050"/>
                </a:solidFill>
              </a:rPr>
              <a:t>f(x) = x²+3 </a:t>
            </a:r>
            <a:endParaRPr lang="en-US" sz="4300" b="1" dirty="0" smtClean="0">
              <a:solidFill>
                <a:srgbClr val="0000FF"/>
              </a:solidFill>
            </a:endParaRPr>
          </a:p>
          <a:p>
            <a:pPr marL="0" lvl="2" indent="0">
              <a:buNone/>
            </a:pPr>
            <a:r>
              <a:rPr lang="en-US" sz="4300" b="1" dirty="0" smtClean="0">
                <a:solidFill>
                  <a:srgbClr val="0000FF"/>
                </a:solidFill>
              </a:rPr>
              <a:t>g(4</a:t>
            </a:r>
            <a:r>
              <a:rPr lang="en-US" sz="4300" b="1" dirty="0">
                <a:solidFill>
                  <a:srgbClr val="0000FF"/>
                </a:solidFill>
              </a:rPr>
              <a:t>) = </a:t>
            </a:r>
            <a:r>
              <a:rPr lang="en-US" sz="4300" b="1" dirty="0" smtClean="0">
                <a:solidFill>
                  <a:srgbClr val="0000FF"/>
                </a:solidFill>
              </a:rPr>
              <a:t>7					</a:t>
            </a:r>
            <a:r>
              <a:rPr lang="en-US" sz="4300" b="1" dirty="0">
                <a:solidFill>
                  <a:srgbClr val="00B050"/>
                </a:solidFill>
              </a:rPr>
              <a:t> </a:t>
            </a:r>
            <a:r>
              <a:rPr lang="en-US" sz="4300" b="1" dirty="0" smtClean="0">
                <a:solidFill>
                  <a:srgbClr val="00B050"/>
                </a:solidFill>
              </a:rPr>
              <a:t>	 f(</a:t>
            </a:r>
            <a:r>
              <a:rPr lang="en-US" sz="4300" b="1" dirty="0" smtClean="0">
                <a:solidFill>
                  <a:srgbClr val="0000FF"/>
                </a:solidFill>
              </a:rPr>
              <a:t>g(4</a:t>
            </a:r>
            <a:r>
              <a:rPr lang="en-US" sz="4300" b="1" dirty="0">
                <a:solidFill>
                  <a:srgbClr val="0000FF"/>
                </a:solidFill>
              </a:rPr>
              <a:t>)</a:t>
            </a:r>
            <a:r>
              <a:rPr lang="en-US" sz="4300" b="1" dirty="0">
                <a:solidFill>
                  <a:srgbClr val="00B050"/>
                </a:solidFill>
              </a:rPr>
              <a:t>)</a:t>
            </a:r>
            <a:r>
              <a:rPr lang="en-US" sz="4300" b="1" dirty="0"/>
              <a:t> = </a:t>
            </a:r>
            <a:r>
              <a:rPr lang="en-US" sz="4300" b="1" dirty="0">
                <a:solidFill>
                  <a:srgbClr val="0000FF"/>
                </a:solidFill>
              </a:rPr>
              <a:t>7</a:t>
            </a:r>
            <a:r>
              <a:rPr lang="en-US" sz="4300" b="1" dirty="0">
                <a:solidFill>
                  <a:srgbClr val="00B050"/>
                </a:solidFill>
              </a:rPr>
              <a:t>²+3</a:t>
            </a:r>
            <a:r>
              <a:rPr lang="en-US" sz="4300" b="1" dirty="0"/>
              <a:t> </a:t>
            </a:r>
          </a:p>
          <a:p>
            <a:pPr marL="914400" lvl="2" indent="0">
              <a:buNone/>
            </a:pPr>
            <a:r>
              <a:rPr lang="en-US" sz="4300" b="1" dirty="0" smtClean="0"/>
              <a:t> 								</a:t>
            </a:r>
            <a:r>
              <a:rPr lang="en-US" sz="4300" b="1" dirty="0">
                <a:solidFill>
                  <a:srgbClr val="00B050"/>
                </a:solidFill>
              </a:rPr>
              <a:t> f(</a:t>
            </a:r>
            <a:r>
              <a:rPr lang="en-US" sz="4300" b="1" dirty="0">
                <a:solidFill>
                  <a:srgbClr val="0000FF"/>
                </a:solidFill>
              </a:rPr>
              <a:t>g(4)</a:t>
            </a:r>
            <a:r>
              <a:rPr lang="en-US" sz="4300" b="1" dirty="0">
                <a:solidFill>
                  <a:srgbClr val="00B050"/>
                </a:solidFill>
              </a:rPr>
              <a:t>)</a:t>
            </a:r>
            <a:r>
              <a:rPr lang="en-US" sz="4300" b="1" dirty="0"/>
              <a:t> = </a:t>
            </a:r>
            <a:r>
              <a:rPr lang="en-US" sz="4300" b="1" dirty="0" smtClean="0">
                <a:solidFill>
                  <a:srgbClr val="00B050"/>
                </a:solidFill>
              </a:rPr>
              <a:t>49+3 = 52</a:t>
            </a:r>
            <a:r>
              <a:rPr lang="en-US" sz="4300" b="1" dirty="0" smtClean="0"/>
              <a:t>	</a:t>
            </a:r>
            <a:r>
              <a:rPr lang="en-US" sz="4300" b="1" dirty="0" smtClean="0">
                <a:solidFill>
                  <a:srgbClr val="00B050"/>
                </a:solidFill>
              </a:rPr>
              <a:t>			  					</a:t>
            </a:r>
            <a:endParaRPr lang="en-US" sz="4300" dirty="0" smtClean="0"/>
          </a:p>
          <a:p>
            <a:pPr marL="914400" lvl="2" indent="0">
              <a:buNone/>
            </a:pP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63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19310"/>
            <a:ext cx="8911687" cy="1280890"/>
          </a:xfrm>
        </p:spPr>
        <p:txBody>
          <a:bodyPr/>
          <a:lstStyle/>
          <a:p>
            <a:r>
              <a:rPr lang="en-US" dirty="0" smtClean="0"/>
              <a:t>More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94971"/>
            <a:ext cx="8915400" cy="4542971"/>
          </a:xfrm>
        </p:spPr>
        <p:txBody>
          <a:bodyPr/>
          <a:lstStyle/>
          <a:p>
            <a:pPr marL="0" indent="0">
              <a:buNone/>
            </a:pPr>
            <a:r>
              <a:rPr lang="en-US" sz="3500" dirty="0" smtClean="0"/>
              <a:t>Given </a:t>
            </a:r>
            <a:r>
              <a:rPr lang="en-US" sz="3500" b="1" dirty="0" smtClean="0"/>
              <a:t>f(x) = x-1 </a:t>
            </a:r>
            <a:r>
              <a:rPr lang="en-US" sz="3500" dirty="0" smtClean="0"/>
              <a:t>and </a:t>
            </a:r>
            <a:r>
              <a:rPr lang="en-US" sz="3500" b="1" dirty="0" smtClean="0"/>
              <a:t>g(x) = x²+x-2</a:t>
            </a:r>
            <a:r>
              <a:rPr lang="en-US" sz="3500" dirty="0" smtClean="0"/>
              <a:t>, find		</a:t>
            </a:r>
          </a:p>
          <a:p>
            <a:pPr>
              <a:buAutoNum type="alphaLcParenR"/>
            </a:pPr>
            <a:r>
              <a:rPr lang="en-US" sz="4000" dirty="0" smtClean="0"/>
              <a:t>f· g </a:t>
            </a:r>
          </a:p>
          <a:p>
            <a:pPr>
              <a:buAutoNum type="alphaLcParenR"/>
            </a:pPr>
            <a:r>
              <a:rPr lang="en-US" sz="4000" dirty="0" smtClean="0"/>
              <a:t>f/g</a:t>
            </a:r>
          </a:p>
          <a:p>
            <a:pPr>
              <a:buAutoNum type="alphaLcParenR"/>
            </a:pPr>
            <a:r>
              <a:rPr lang="en-US" sz="4000" dirty="0"/>
              <a:t>f</a:t>
            </a:r>
            <a:r>
              <a:rPr lang="en-US" sz="4000" dirty="0" smtClean="0"/>
              <a:t>(g(2))</a:t>
            </a:r>
          </a:p>
          <a:p>
            <a:pPr>
              <a:buAutoNum type="alphaLcParenR"/>
            </a:pPr>
            <a:r>
              <a:rPr lang="en-US" sz="4000" dirty="0"/>
              <a:t>g</a:t>
            </a:r>
            <a:r>
              <a:rPr lang="en-US" sz="4000" dirty="0" smtClean="0"/>
              <a:t>(f(4))</a:t>
            </a:r>
            <a:endParaRPr lang="en-US" sz="4000" dirty="0"/>
          </a:p>
          <a:p>
            <a:pPr>
              <a:buAutoNum type="alphaLcParenR"/>
            </a:pPr>
            <a:endParaRPr lang="en-US" dirty="0" smtClean="0"/>
          </a:p>
          <a:p>
            <a:pPr>
              <a:buAutoNum type="alphaLcParenR"/>
            </a:pPr>
            <a:endParaRPr lang="en-US" dirty="0" smtClean="0"/>
          </a:p>
          <a:p>
            <a:pPr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6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9087" y="624110"/>
            <a:ext cx="9826170" cy="1280890"/>
          </a:xfrm>
        </p:spPr>
        <p:txBody>
          <a:bodyPr>
            <a:noAutofit/>
          </a:bodyPr>
          <a:lstStyle/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8269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5415</TotalTime>
  <Words>194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Cambria Math</vt:lpstr>
      <vt:lpstr>Century Gothic</vt:lpstr>
      <vt:lpstr>Wingdings</vt:lpstr>
      <vt:lpstr>Wingdings 3</vt:lpstr>
      <vt:lpstr>Wisp</vt:lpstr>
      <vt:lpstr>Warmup </vt:lpstr>
      <vt:lpstr>1.4 Composition of Functions</vt:lpstr>
      <vt:lpstr>PowerPoint Presentation</vt:lpstr>
      <vt:lpstr>If f(x) = x+1 and g(x) = 3x, find f(g(x)).</vt:lpstr>
      <vt:lpstr>If f(x) = 2x-1 and g(x) = -4x-3, find (f◦g)(x).</vt:lpstr>
      <vt:lpstr> If f(x) = x-4 and g(x) = -6x-1, find (f◦g)(x).</vt:lpstr>
      <vt:lpstr>If f(x) = x²+3 and g(x) = 3x-5, find f(g(4)).</vt:lpstr>
      <vt:lpstr>More Problems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1.4 Composition of Functions</dc:title>
  <dc:creator>Ritsick, Darrell</dc:creator>
  <cp:lastModifiedBy>Ritsick, Darrell</cp:lastModifiedBy>
  <cp:revision>16</cp:revision>
  <dcterms:created xsi:type="dcterms:W3CDTF">2015-03-01T22:26:56Z</dcterms:created>
  <dcterms:modified xsi:type="dcterms:W3CDTF">2015-09-03T14:38:25Z</dcterms:modified>
</cp:coreProperties>
</file>