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notesMasterIdLst>
    <p:notesMasterId r:id="rId29"/>
  </p:notesMasterIdLst>
  <p:sldIdLst>
    <p:sldId id="282" r:id="rId2"/>
    <p:sldId id="256" r:id="rId3"/>
    <p:sldId id="267" r:id="rId4"/>
    <p:sldId id="268" r:id="rId5"/>
    <p:sldId id="258" r:id="rId6"/>
    <p:sldId id="259" r:id="rId7"/>
    <p:sldId id="257" r:id="rId8"/>
    <p:sldId id="260" r:id="rId9"/>
    <p:sldId id="269" r:id="rId10"/>
    <p:sldId id="270" r:id="rId11"/>
    <p:sldId id="261" r:id="rId12"/>
    <p:sldId id="271" r:id="rId13"/>
    <p:sldId id="262" r:id="rId14"/>
    <p:sldId id="272" r:id="rId15"/>
    <p:sldId id="263" r:id="rId16"/>
    <p:sldId id="279" r:id="rId17"/>
    <p:sldId id="273" r:id="rId18"/>
    <p:sldId id="264" r:id="rId19"/>
    <p:sldId id="278" r:id="rId20"/>
    <p:sldId id="277" r:id="rId21"/>
    <p:sldId id="266" r:id="rId22"/>
    <p:sldId id="274" r:id="rId23"/>
    <p:sldId id="265" r:id="rId24"/>
    <p:sldId id="275" r:id="rId25"/>
    <p:sldId id="276" r:id="rId26"/>
    <p:sldId id="281" r:id="rId27"/>
    <p:sldId id="280" r:id="rId2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676" autoAdjust="0"/>
  </p:normalViewPr>
  <p:slideViewPr>
    <p:cSldViewPr snapToGrid="0" snapToObjects="1">
      <p:cViewPr varScale="1">
        <p:scale>
          <a:sx n="74" d="100"/>
          <a:sy n="74" d="100"/>
        </p:scale>
        <p:origin x="1182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emf"/><Relationship Id="rId4" Type="http://schemas.openxmlformats.org/officeDocument/2006/relationships/image" Target="../media/image8.e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46.wmf"/><Relationship Id="rId2" Type="http://schemas.openxmlformats.org/officeDocument/2006/relationships/image" Target="../media/image45.wmf"/><Relationship Id="rId1" Type="http://schemas.openxmlformats.org/officeDocument/2006/relationships/image" Target="../media/image44.wmf"/><Relationship Id="rId4" Type="http://schemas.openxmlformats.org/officeDocument/2006/relationships/image" Target="../media/image47.wmf"/></Relationships>
</file>

<file path=ppt/drawings/_rels/vmlDrawing11.vml.rels><?xml version="1.0" encoding="UTF-8" standalone="yes"?>
<Relationships xmlns="http://schemas.openxmlformats.org/package/2006/relationships"><Relationship Id="rId3" Type="http://schemas.openxmlformats.org/officeDocument/2006/relationships/image" Target="../media/image50.wmf"/><Relationship Id="rId2" Type="http://schemas.openxmlformats.org/officeDocument/2006/relationships/image" Target="../media/image49.wmf"/><Relationship Id="rId1" Type="http://schemas.openxmlformats.org/officeDocument/2006/relationships/image" Target="../media/image48.wmf"/><Relationship Id="rId4" Type="http://schemas.openxmlformats.org/officeDocument/2006/relationships/image" Target="../media/image51.wmf"/></Relationships>
</file>

<file path=ppt/drawings/_rels/vmlDrawing1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3.wmf"/><Relationship Id="rId1" Type="http://schemas.openxmlformats.org/officeDocument/2006/relationships/image" Target="../media/image52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11.wmf"/><Relationship Id="rId2" Type="http://schemas.openxmlformats.org/officeDocument/2006/relationships/image" Target="../media/image10.wmf"/><Relationship Id="rId1" Type="http://schemas.openxmlformats.org/officeDocument/2006/relationships/image" Target="../media/image9.emf"/><Relationship Id="rId5" Type="http://schemas.openxmlformats.org/officeDocument/2006/relationships/image" Target="../media/image13.wmf"/><Relationship Id="rId4" Type="http://schemas.openxmlformats.org/officeDocument/2006/relationships/image" Target="../media/image12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2" Type="http://schemas.openxmlformats.org/officeDocument/2006/relationships/image" Target="../media/image16.wmf"/><Relationship Id="rId1" Type="http://schemas.openxmlformats.org/officeDocument/2006/relationships/image" Target="../media/image15.wmf"/><Relationship Id="rId4" Type="http://schemas.openxmlformats.org/officeDocument/2006/relationships/image" Target="../media/image18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4" Type="http://schemas.openxmlformats.org/officeDocument/2006/relationships/image" Target="../media/image23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28.wmf"/><Relationship Id="rId2" Type="http://schemas.openxmlformats.org/officeDocument/2006/relationships/image" Target="../media/image27.wmf"/><Relationship Id="rId1" Type="http://schemas.openxmlformats.org/officeDocument/2006/relationships/image" Target="../media/image26.wmf"/><Relationship Id="rId5" Type="http://schemas.openxmlformats.org/officeDocument/2006/relationships/image" Target="../media/image30.wmf"/><Relationship Id="rId4" Type="http://schemas.openxmlformats.org/officeDocument/2006/relationships/image" Target="../media/image2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34.wmf"/><Relationship Id="rId2" Type="http://schemas.openxmlformats.org/officeDocument/2006/relationships/image" Target="../media/image33.wmf"/><Relationship Id="rId1" Type="http://schemas.openxmlformats.org/officeDocument/2006/relationships/image" Target="../media/image32.wmf"/><Relationship Id="rId4" Type="http://schemas.openxmlformats.org/officeDocument/2006/relationships/image" Target="../media/image3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40.wmf"/><Relationship Id="rId2" Type="http://schemas.openxmlformats.org/officeDocument/2006/relationships/image" Target="../media/image39.wmf"/><Relationship Id="rId1" Type="http://schemas.openxmlformats.org/officeDocument/2006/relationships/image" Target="../media/image38.wmf"/><Relationship Id="rId4" Type="http://schemas.openxmlformats.org/officeDocument/2006/relationships/image" Target="../media/image41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419631-AADF-4C05-9B47-CC461AAAF810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47E3AD-BFBA-42AF-96D5-F32F31C05FB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4488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E3AD-BFBA-42AF-96D5-F32F31C05FB7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2056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E3AD-BFBA-42AF-96D5-F32F31C05FB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42813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47E3AD-BFBA-42AF-96D5-F32F31C05FB7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898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E0FE67B3-41A5-7142-9DDF-3EFAB9F334CD}" type="datetimeFigureOut">
              <a:rPr lang="en-US" smtClean="0"/>
              <a:t>11/27/2016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E3C6151-9286-524F-BEA5-CF9CA9B6EF8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12" Type="http://schemas.openxmlformats.org/officeDocument/2006/relationships/image" Target="../media/image13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0.wmf"/><Relationship Id="rId11" Type="http://schemas.openxmlformats.org/officeDocument/2006/relationships/oleObject" Target="../embeddings/oleObject9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12.wmf"/><Relationship Id="rId4" Type="http://schemas.openxmlformats.org/officeDocument/2006/relationships/image" Target="../media/image9.emf"/><Relationship Id="rId9" Type="http://schemas.openxmlformats.org/officeDocument/2006/relationships/oleObject" Target="../embeddings/oleObject8.bin"/></Relationships>
</file>

<file path=ppt/slides/_rels/slide11.xml.rels><?xml version="1.0" encoding="UTF-8" standalone="yes"?>
<Relationships xmlns="http://schemas.openxmlformats.org/package/2006/relationships"><Relationship Id="rId3" Type="http://schemas.microsoft.com/office/2007/relationships/hdphoto" Target="../media/hdphoto4.wdp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2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6.wmf"/><Relationship Id="rId5" Type="http://schemas.openxmlformats.org/officeDocument/2006/relationships/oleObject" Target="../embeddings/oleObject11.bin"/><Relationship Id="rId10" Type="http://schemas.openxmlformats.org/officeDocument/2006/relationships/image" Target="../media/image18.wmf"/><Relationship Id="rId4" Type="http://schemas.openxmlformats.org/officeDocument/2006/relationships/image" Target="../media/image15.wmf"/><Relationship Id="rId9" Type="http://schemas.openxmlformats.org/officeDocument/2006/relationships/oleObject" Target="../embeddings/oleObject13.bin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microsoft.com/office/2007/relationships/hdphoto" Target="../media/hdphoto5.wdp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21.wmf"/><Relationship Id="rId5" Type="http://schemas.openxmlformats.org/officeDocument/2006/relationships/oleObject" Target="../embeddings/oleObject15.bin"/><Relationship Id="rId10" Type="http://schemas.openxmlformats.org/officeDocument/2006/relationships/image" Target="../media/image23.wmf"/><Relationship Id="rId4" Type="http://schemas.openxmlformats.org/officeDocument/2006/relationships/image" Target="../media/image20.wmf"/><Relationship Id="rId9" Type="http://schemas.openxmlformats.org/officeDocument/2006/relationships/oleObject" Target="../embeddings/oleObject17.bin"/></Relationships>
</file>

<file path=ppt/slides/_rels/slide15.xml.rels><?xml version="1.0" encoding="UTF-8" standalone="yes"?>
<Relationships xmlns="http://schemas.openxmlformats.org/package/2006/relationships"><Relationship Id="rId3" Type="http://schemas.microsoft.com/office/2007/relationships/hdphoto" Target="../media/hdphoto6.wdp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25.emf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1.bin"/><Relationship Id="rId13" Type="http://schemas.openxmlformats.org/officeDocument/2006/relationships/image" Target="../media/image30.wmf"/><Relationship Id="rId3" Type="http://schemas.openxmlformats.org/officeDocument/2006/relationships/notesSlide" Target="../notesSlides/notesSlide2.xml"/><Relationship Id="rId7" Type="http://schemas.openxmlformats.org/officeDocument/2006/relationships/image" Target="../media/image27.wmf"/><Relationship Id="rId12" Type="http://schemas.openxmlformats.org/officeDocument/2006/relationships/oleObject" Target="../embeddings/oleObject2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20.bin"/><Relationship Id="rId11" Type="http://schemas.openxmlformats.org/officeDocument/2006/relationships/image" Target="../media/image29.wmf"/><Relationship Id="rId5" Type="http://schemas.openxmlformats.org/officeDocument/2006/relationships/image" Target="../media/image26.wmf"/><Relationship Id="rId10" Type="http://schemas.openxmlformats.org/officeDocument/2006/relationships/oleObject" Target="../embeddings/oleObject22.bin"/><Relationship Id="rId4" Type="http://schemas.openxmlformats.org/officeDocument/2006/relationships/oleObject" Target="../embeddings/oleObject19.bin"/><Relationship Id="rId9" Type="http://schemas.openxmlformats.org/officeDocument/2006/relationships/image" Target="../media/image28.wmf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wmf"/><Relationship Id="rId3" Type="http://schemas.openxmlformats.org/officeDocument/2006/relationships/oleObject" Target="../embeddings/oleObject24.bin"/><Relationship Id="rId7" Type="http://schemas.openxmlformats.org/officeDocument/2006/relationships/oleObject" Target="../embeddings/oleObject26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33.wmf"/><Relationship Id="rId5" Type="http://schemas.openxmlformats.org/officeDocument/2006/relationships/oleObject" Target="../embeddings/oleObject25.bin"/><Relationship Id="rId10" Type="http://schemas.openxmlformats.org/officeDocument/2006/relationships/image" Target="../media/image35.wmf"/><Relationship Id="rId4" Type="http://schemas.openxmlformats.org/officeDocument/2006/relationships/image" Target="../media/image32.wmf"/><Relationship Id="rId9" Type="http://schemas.openxmlformats.org/officeDocument/2006/relationships/oleObject" Target="../embeddings/oleObject27.bin"/></Relationships>
</file>

<file path=ppt/slides/_rels/slide21.xml.rels><?xml version="1.0" encoding="UTF-8" standalone="yes"?>
<Relationships xmlns="http://schemas.openxmlformats.org/package/2006/relationships"><Relationship Id="rId3" Type="http://schemas.microsoft.com/office/2007/relationships/hdphoto" Target="../media/hdphoto7.wdp"/><Relationship Id="rId2" Type="http://schemas.openxmlformats.org/officeDocument/2006/relationships/image" Target="../media/image36.jpeg"/><Relationship Id="rId1" Type="http://schemas.openxmlformats.org/officeDocument/2006/relationships/slideLayout" Target="../slideLayouts/slideLayout2.xml"/><Relationship Id="rId5" Type="http://schemas.microsoft.com/office/2007/relationships/hdphoto" Target="../media/hdphoto8.wdp"/><Relationship Id="rId4" Type="http://schemas.openxmlformats.org/officeDocument/2006/relationships/image" Target="../media/image37.jpe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wmf"/><Relationship Id="rId3" Type="http://schemas.openxmlformats.org/officeDocument/2006/relationships/oleObject" Target="../embeddings/oleObject28.bin"/><Relationship Id="rId7" Type="http://schemas.openxmlformats.org/officeDocument/2006/relationships/oleObject" Target="../embeddings/oleObject30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39.wmf"/><Relationship Id="rId5" Type="http://schemas.openxmlformats.org/officeDocument/2006/relationships/oleObject" Target="../embeddings/oleObject29.bin"/><Relationship Id="rId10" Type="http://schemas.openxmlformats.org/officeDocument/2006/relationships/image" Target="../media/image41.wmf"/><Relationship Id="rId4" Type="http://schemas.openxmlformats.org/officeDocument/2006/relationships/image" Target="../media/image38.wmf"/><Relationship Id="rId9" Type="http://schemas.openxmlformats.org/officeDocument/2006/relationships/oleObject" Target="../embeddings/oleObject31.bin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3.jpe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42.wmf"/><Relationship Id="rId5" Type="http://schemas.openxmlformats.org/officeDocument/2006/relationships/oleObject" Target="../embeddings/oleObject32.bin"/><Relationship Id="rId4" Type="http://schemas.microsoft.com/office/2007/relationships/hdphoto" Target="../media/hdphoto9.wdp"/></Relationships>
</file>

<file path=ppt/slides/_rels/slide2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wmf"/><Relationship Id="rId3" Type="http://schemas.openxmlformats.org/officeDocument/2006/relationships/oleObject" Target="../embeddings/oleObject33.bin"/><Relationship Id="rId7" Type="http://schemas.openxmlformats.org/officeDocument/2006/relationships/oleObject" Target="../embeddings/oleObject35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45.wmf"/><Relationship Id="rId5" Type="http://schemas.openxmlformats.org/officeDocument/2006/relationships/oleObject" Target="../embeddings/oleObject34.bin"/><Relationship Id="rId10" Type="http://schemas.openxmlformats.org/officeDocument/2006/relationships/image" Target="../media/image47.wmf"/><Relationship Id="rId4" Type="http://schemas.openxmlformats.org/officeDocument/2006/relationships/image" Target="../media/image44.wmf"/><Relationship Id="rId9" Type="http://schemas.openxmlformats.org/officeDocument/2006/relationships/oleObject" Target="../embeddings/oleObject36.bin"/></Relationships>
</file>

<file path=ppt/slides/_rels/slide2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0.wmf"/><Relationship Id="rId3" Type="http://schemas.openxmlformats.org/officeDocument/2006/relationships/oleObject" Target="../embeddings/oleObject37.bin"/><Relationship Id="rId7" Type="http://schemas.openxmlformats.org/officeDocument/2006/relationships/oleObject" Target="../embeddings/oleObject39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49.wmf"/><Relationship Id="rId5" Type="http://schemas.openxmlformats.org/officeDocument/2006/relationships/oleObject" Target="../embeddings/oleObject38.bin"/><Relationship Id="rId10" Type="http://schemas.openxmlformats.org/officeDocument/2006/relationships/image" Target="../media/image51.wmf"/><Relationship Id="rId4" Type="http://schemas.openxmlformats.org/officeDocument/2006/relationships/image" Target="../media/image48.wmf"/><Relationship Id="rId9" Type="http://schemas.openxmlformats.org/officeDocument/2006/relationships/oleObject" Target="../embeddings/oleObject40.bin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53.wmf"/><Relationship Id="rId5" Type="http://schemas.openxmlformats.org/officeDocument/2006/relationships/oleObject" Target="../embeddings/oleObject42.bin"/><Relationship Id="rId4" Type="http://schemas.openxmlformats.org/officeDocument/2006/relationships/image" Target="../media/image52.wmf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3.wdp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8.emf"/><Relationship Id="rId4" Type="http://schemas.openxmlformats.org/officeDocument/2006/relationships/image" Target="../media/image5.emf"/><Relationship Id="rId9" Type="http://schemas.openxmlformats.org/officeDocument/2006/relationships/oleObject" Target="../embeddings/oleObject4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Warm-up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Write about your thanksgiving break in 4 to 6 sentences.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749805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6600"/>
            <a:ext cx="8229600" cy="7366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Examples: Write in exponential form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113273"/>
            <a:ext cx="4038600" cy="5278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48200" y="1113273"/>
            <a:ext cx="4038600" cy="5278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19502055"/>
              </p:ext>
            </p:extLst>
          </p:nvPr>
        </p:nvGraphicFramePr>
        <p:xfrm>
          <a:off x="1889125" y="1177925"/>
          <a:ext cx="314325" cy="563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1" name="Equation" r:id="rId3" imgW="114300" imgH="165100" progId="Equation.3">
                  <p:embed/>
                </p:oleObj>
              </mc:Choice>
              <mc:Fallback>
                <p:oleObj name="Equation" r:id="rId3" imgW="114300" imgH="165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89125" y="1177925"/>
                        <a:ext cx="314325" cy="5635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9197047"/>
              </p:ext>
            </p:extLst>
          </p:nvPr>
        </p:nvGraphicFramePr>
        <p:xfrm>
          <a:off x="1082675" y="3463131"/>
          <a:ext cx="2390775" cy="704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2" name="Equation" r:id="rId5" imgW="774360" imgH="228600" progId="Equation.3">
                  <p:embed/>
                </p:oleObj>
              </mc:Choice>
              <mc:Fallback>
                <p:oleObj name="Equation" r:id="rId5" imgW="7743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82675" y="3463131"/>
                        <a:ext cx="2390775" cy="7048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0471685"/>
              </p:ext>
            </p:extLst>
          </p:nvPr>
        </p:nvGraphicFramePr>
        <p:xfrm>
          <a:off x="5476875" y="3387121"/>
          <a:ext cx="203517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3" name="Equation" r:id="rId7" imgW="647640" imgH="228600" progId="Equation.3">
                  <p:embed/>
                </p:oleObj>
              </mc:Choice>
              <mc:Fallback>
                <p:oleObj name="Equation" r:id="rId7" imgW="647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476875" y="3387121"/>
                        <a:ext cx="2035175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5096751"/>
              </p:ext>
            </p:extLst>
          </p:nvPr>
        </p:nvGraphicFramePr>
        <p:xfrm>
          <a:off x="1116013" y="1138238"/>
          <a:ext cx="2046287" cy="735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4" name="Equation" r:id="rId9" imgW="634680" imgH="228600" progId="Equation.3">
                  <p:embed/>
                </p:oleObj>
              </mc:Choice>
              <mc:Fallback>
                <p:oleObj name="Equation" r:id="rId9" imgW="6346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1116013" y="1138238"/>
                        <a:ext cx="2046287" cy="735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78929072"/>
              </p:ext>
            </p:extLst>
          </p:nvPr>
        </p:nvGraphicFramePr>
        <p:xfrm>
          <a:off x="5418138" y="1141413"/>
          <a:ext cx="2655887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05" name="Equation" r:id="rId11" imgW="901440" imgH="228600" progId="Equation.3">
                  <p:embed/>
                </p:oleObj>
              </mc:Choice>
              <mc:Fallback>
                <p:oleObj name="Equation" r:id="rId11" imgW="9014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5418138" y="1141413"/>
                        <a:ext cx="2655887" cy="673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40478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 &amp; Addition Property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62630" y="1966586"/>
            <a:ext cx="9269260" cy="1590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0570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11" y="366138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Examples: Write as a single log expression or write as the sum of multiple log expressions.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54654"/>
            <a:ext cx="4038600" cy="4937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	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046663" y="1486880"/>
            <a:ext cx="4038600" cy="500227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878629"/>
              </p:ext>
            </p:extLst>
          </p:nvPr>
        </p:nvGraphicFramePr>
        <p:xfrm>
          <a:off x="1008063" y="1489237"/>
          <a:ext cx="23939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7" name="Equation" r:id="rId3" imgW="761760" imgH="203040" progId="Equation.3">
                  <p:embed/>
                </p:oleObj>
              </mc:Choice>
              <mc:Fallback>
                <p:oleObj name="Equation" r:id="rId3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08063" y="1489237"/>
                        <a:ext cx="2393950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08531462"/>
              </p:ext>
            </p:extLst>
          </p:nvPr>
        </p:nvGraphicFramePr>
        <p:xfrm>
          <a:off x="1028700" y="3805238"/>
          <a:ext cx="2393950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8" name="Equation" r:id="rId5" imgW="761760" imgH="203040" progId="Equation.3">
                  <p:embed/>
                </p:oleObj>
              </mc:Choice>
              <mc:Fallback>
                <p:oleObj name="Equation" r:id="rId5" imgW="7617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28700" y="3805238"/>
                        <a:ext cx="2393950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7044625"/>
              </p:ext>
            </p:extLst>
          </p:nvPr>
        </p:nvGraphicFramePr>
        <p:xfrm>
          <a:off x="5861050" y="1489237"/>
          <a:ext cx="1236662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89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61050" y="1489237"/>
                        <a:ext cx="1236662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56556880"/>
              </p:ext>
            </p:extLst>
          </p:nvPr>
        </p:nvGraphicFramePr>
        <p:xfrm>
          <a:off x="5861050" y="3805186"/>
          <a:ext cx="1316038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90" name="Equation" r:id="rId9" imgW="419040" imgH="203040" progId="Equation.3">
                  <p:embed/>
                </p:oleObj>
              </mc:Choice>
              <mc:Fallback>
                <p:oleObj name="Equation" r:id="rId9" imgW="419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61050" y="3805186"/>
                        <a:ext cx="1316038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45583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&amp; Subtraction Property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81419" y="2200589"/>
            <a:ext cx="9306838" cy="1319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363" y="388145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Examples</a:t>
            </a:r>
            <a:r>
              <a:rPr lang="en-US" sz="3200" dirty="0"/>
              <a:t>: Write as a single log expression or write as the </a:t>
            </a:r>
            <a:r>
              <a:rPr lang="en-US" sz="3200" dirty="0" smtClean="0"/>
              <a:t>difference </a:t>
            </a:r>
            <a:r>
              <a:rPr lang="en-US" sz="3200" dirty="0"/>
              <a:t>of multiple log </a:t>
            </a:r>
            <a:r>
              <a:rPr lang="en-US" sz="3200" dirty="0" smtClean="0"/>
              <a:t>expressions.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3600" dirty="0"/>
              <a:t>1.	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/>
              <a:t>2.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18075" y="1673352"/>
            <a:ext cx="40386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r>
              <a:rPr lang="en-US" sz="3600" dirty="0" smtClean="0"/>
              <a:t>4.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5400697"/>
              </p:ext>
            </p:extLst>
          </p:nvPr>
        </p:nvGraphicFramePr>
        <p:xfrm>
          <a:off x="1047750" y="1712913"/>
          <a:ext cx="2354263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1" name="Equation" r:id="rId3" imgW="749160" imgH="203040" progId="Equation.3">
                  <p:embed/>
                </p:oleObj>
              </mc:Choice>
              <mc:Fallback>
                <p:oleObj name="Equation" r:id="rId3" imgW="749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47750" y="1712913"/>
                        <a:ext cx="2354263" cy="636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273061"/>
              </p:ext>
            </p:extLst>
          </p:nvPr>
        </p:nvGraphicFramePr>
        <p:xfrm>
          <a:off x="1047750" y="3714750"/>
          <a:ext cx="26336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2" name="Equation" r:id="rId5" imgW="838080" imgH="203040" progId="Equation.3">
                  <p:embed/>
                </p:oleObj>
              </mc:Choice>
              <mc:Fallback>
                <p:oleObj name="Equation" r:id="rId5" imgW="838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7750" y="3714750"/>
                        <a:ext cx="2633663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8045672"/>
              </p:ext>
            </p:extLst>
          </p:nvPr>
        </p:nvGraphicFramePr>
        <p:xfrm>
          <a:off x="5840413" y="1414463"/>
          <a:ext cx="1317625" cy="12334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3" name="Equation" r:id="rId7" imgW="419040" imgH="393480" progId="Equation.3">
                  <p:embed/>
                </p:oleObj>
              </mc:Choice>
              <mc:Fallback>
                <p:oleObj name="Equation" r:id="rId7" imgW="4190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5840413" y="1414463"/>
                        <a:ext cx="1317625" cy="12334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2656057"/>
              </p:ext>
            </p:extLst>
          </p:nvPr>
        </p:nvGraphicFramePr>
        <p:xfrm>
          <a:off x="5800725" y="3416300"/>
          <a:ext cx="1397000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14" name="Equation" r:id="rId9" imgW="444240" imgH="393480" progId="Equation.3">
                  <p:embed/>
                </p:oleObj>
              </mc:Choice>
              <mc:Fallback>
                <p:oleObj name="Equation" r:id="rId9" imgW="44424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800725" y="3416300"/>
                        <a:ext cx="1397000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34260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Power &amp; Coefficient Property</a:t>
            </a:r>
            <a:endParaRPr lang="en-US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2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00208" y="1638669"/>
            <a:ext cx="9244208" cy="19688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417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Important Rule!!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404257"/>
          </a:xfrm>
        </p:spPr>
        <p:txBody>
          <a:bodyPr/>
          <a:lstStyle/>
          <a:p>
            <a:r>
              <a:rPr lang="en-US" dirty="0" smtClean="0"/>
              <a:t>When you have a number under the radical we can rewrite that as a fractional exponent and then follow the </a:t>
            </a:r>
            <a:r>
              <a:rPr lang="en-US" i="1" dirty="0" smtClean="0">
                <a:solidFill>
                  <a:schemeClr val="tx2"/>
                </a:solidFill>
              </a:rPr>
              <a:t>Power &amp; Coefficient Property. </a:t>
            </a:r>
            <a:endParaRPr lang="en-US" i="1" dirty="0">
              <a:solidFill>
                <a:schemeClr val="tx2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93363524"/>
              </p:ext>
            </p:extLst>
          </p:nvPr>
        </p:nvGraphicFramePr>
        <p:xfrm>
          <a:off x="1719263" y="3233738"/>
          <a:ext cx="4786312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32" name="Equation" r:id="rId3" imgW="1524000" imgH="419100" progId="Equation.3">
                  <p:embed/>
                </p:oleObj>
              </mc:Choice>
              <mc:Fallback>
                <p:oleObj name="Equation" r:id="rId3" imgW="1524000" imgH="4191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19263" y="3233738"/>
                        <a:ext cx="4786312" cy="13128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1491572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87350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Examples: Write the log expression with a leading coefficient or with an exponent.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4919506" y="1135464"/>
            <a:ext cx="4038600" cy="5256192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4047064"/>
              </p:ext>
            </p:extLst>
          </p:nvPr>
        </p:nvGraphicFramePr>
        <p:xfrm>
          <a:off x="1277727" y="1651000"/>
          <a:ext cx="123666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6" name="Equation" r:id="rId4" imgW="393480" imgH="228600" progId="Equation.3">
                  <p:embed/>
                </p:oleObj>
              </mc:Choice>
              <mc:Fallback>
                <p:oleObj name="Equation" r:id="rId4" imgW="3934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77727" y="1651000"/>
                        <a:ext cx="1236662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97514767"/>
              </p:ext>
            </p:extLst>
          </p:nvPr>
        </p:nvGraphicFramePr>
        <p:xfrm>
          <a:off x="1277727" y="2737004"/>
          <a:ext cx="1276350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7" name="Equation" r:id="rId6" imgW="406080" imgH="228600" progId="Equation.3">
                  <p:embed/>
                </p:oleObj>
              </mc:Choice>
              <mc:Fallback>
                <p:oleObj name="Equation" r:id="rId6" imgW="4060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277727" y="2737004"/>
                        <a:ext cx="1276350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0838323"/>
              </p:ext>
            </p:extLst>
          </p:nvPr>
        </p:nvGraphicFramePr>
        <p:xfrm>
          <a:off x="5850678" y="1730375"/>
          <a:ext cx="1355725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8" name="Equation" r:id="rId8" imgW="431640" imgH="203040" progId="Equation.3">
                  <p:embed/>
                </p:oleObj>
              </mc:Choice>
              <mc:Fallback>
                <p:oleObj name="Equation" r:id="rId8" imgW="4316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5850678" y="1730375"/>
                        <a:ext cx="1355725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6860857"/>
              </p:ext>
            </p:extLst>
          </p:nvPr>
        </p:nvGraphicFramePr>
        <p:xfrm>
          <a:off x="5850678" y="2888439"/>
          <a:ext cx="1316037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9" name="Equation" r:id="rId10" imgW="419040" imgH="203040" progId="Equation.3">
                  <p:embed/>
                </p:oleObj>
              </mc:Choice>
              <mc:Fallback>
                <p:oleObj name="Equation" r:id="rId10" imgW="4190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5850678" y="2888439"/>
                        <a:ext cx="1316037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69115972"/>
              </p:ext>
            </p:extLst>
          </p:nvPr>
        </p:nvGraphicFramePr>
        <p:xfrm>
          <a:off x="3141724" y="4238117"/>
          <a:ext cx="1676400" cy="8747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0" name="Equation" r:id="rId12" imgW="533160" imgH="279360" progId="Equation.3">
                  <p:embed/>
                </p:oleObj>
              </mc:Choice>
              <mc:Fallback>
                <p:oleObj name="Equation" r:id="rId12" imgW="533160" imgH="27936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3141724" y="4238117"/>
                        <a:ext cx="1676400" cy="8747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2554077" y="4428740"/>
            <a:ext cx="52610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5.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3944218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/>
          <a:stretch>
            <a:fillRect/>
          </a:stretch>
        </p:blipFill>
        <p:spPr>
          <a:xfrm>
            <a:off x="152047" y="1589793"/>
            <a:ext cx="8723842" cy="44074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95417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/>
              <a:t>P</a:t>
            </a:r>
            <a:r>
              <a:rPr lang="en-US" dirty="0" smtClean="0"/>
              <a:t>ut </a:t>
            </a:r>
            <a:r>
              <a:rPr lang="en-US" dirty="0"/>
              <a:t>I</a:t>
            </a:r>
            <a:r>
              <a:rPr lang="en-US" dirty="0" smtClean="0"/>
              <a:t>t </a:t>
            </a:r>
            <a:r>
              <a:rPr lang="en-US" dirty="0"/>
              <a:t>A</a:t>
            </a:r>
            <a:r>
              <a:rPr lang="en-US" dirty="0" smtClean="0"/>
              <a:t>ll </a:t>
            </a:r>
            <a:r>
              <a:rPr lang="en-US" dirty="0"/>
              <a:t>T</a:t>
            </a:r>
            <a:r>
              <a:rPr lang="en-US" dirty="0" smtClean="0"/>
              <a:t>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properties will most likely all be presented together in a question!</a:t>
            </a:r>
          </a:p>
          <a:p>
            <a:r>
              <a:rPr lang="en-US" dirty="0" smtClean="0"/>
              <a:t>They will be given with all having the same base</a:t>
            </a:r>
          </a:p>
          <a:p>
            <a:r>
              <a:rPr lang="en-US" dirty="0" smtClean="0"/>
              <a:t>You will be asked to expand each of the expressions using the logarithmic properties</a:t>
            </a:r>
          </a:p>
          <a:p>
            <a:endParaRPr lang="en-US" dirty="0"/>
          </a:p>
          <a:p>
            <a:r>
              <a:rPr lang="en-US" dirty="0" smtClean="0"/>
              <a:t>You will be asked to write each expression as a single logarithm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154993" y="3688657"/>
            <a:ext cx="11555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OR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240989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76953" y="2493105"/>
            <a:ext cx="6682936" cy="2637589"/>
          </a:xfrm>
        </p:spPr>
        <p:txBody>
          <a:bodyPr/>
          <a:lstStyle/>
          <a:p>
            <a:pPr algn="ctr"/>
            <a:r>
              <a:rPr lang="en-US" dirty="0" smtClean="0"/>
              <a:t>Unit </a:t>
            </a:r>
            <a:r>
              <a:rPr lang="en-US" dirty="0" smtClean="0"/>
              <a:t>6: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Logarithmic Functions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2616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11" y="366138"/>
            <a:ext cx="8229600" cy="990600"/>
          </a:xfrm>
        </p:spPr>
        <p:txBody>
          <a:bodyPr>
            <a:noAutofit/>
          </a:bodyPr>
          <a:lstStyle/>
          <a:p>
            <a:r>
              <a:rPr lang="en-US" sz="3200" dirty="0" smtClean="0"/>
              <a:t>Examples: Expand or condense the following logarithmic expressions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1454654"/>
            <a:ext cx="4038600" cy="493700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	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r>
              <a:rPr lang="en-US" sz="3200" dirty="0" smtClean="0"/>
              <a:t>2.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5861049" y="1487156"/>
            <a:ext cx="3224213" cy="500200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</a:t>
            </a:r>
            <a:endParaRPr lang="en-US" sz="32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54694333"/>
              </p:ext>
            </p:extLst>
          </p:nvPr>
        </p:nvGraphicFramePr>
        <p:xfrm>
          <a:off x="1025325" y="1190625"/>
          <a:ext cx="3711575" cy="1233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3" name="Equation" r:id="rId3" imgW="1180800" imgH="393480" progId="Equation.3">
                  <p:embed/>
                </p:oleObj>
              </mc:Choice>
              <mc:Fallback>
                <p:oleObj name="Equation" r:id="rId3" imgW="118080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25325" y="1190625"/>
                        <a:ext cx="3711575" cy="12334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3208469"/>
              </p:ext>
            </p:extLst>
          </p:nvPr>
        </p:nvGraphicFramePr>
        <p:xfrm>
          <a:off x="1008063" y="3725811"/>
          <a:ext cx="3949700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4" name="Equation" r:id="rId5" imgW="1257120" imgH="228600" progId="Equation.3">
                  <p:embed/>
                </p:oleObj>
              </mc:Choice>
              <mc:Fallback>
                <p:oleObj name="Equation" r:id="rId5" imgW="125712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08063" y="3725811"/>
                        <a:ext cx="3949700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652784"/>
              </p:ext>
            </p:extLst>
          </p:nvPr>
        </p:nvGraphicFramePr>
        <p:xfrm>
          <a:off x="6535736" y="1449388"/>
          <a:ext cx="1874837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5" name="Equation" r:id="rId7" imgW="596880" imgH="228600" progId="Equation.3">
                  <p:embed/>
                </p:oleObj>
              </mc:Choice>
              <mc:Fallback>
                <p:oleObj name="Equation" r:id="rId7" imgW="59688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535736" y="1449388"/>
                        <a:ext cx="1874837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93121089"/>
              </p:ext>
            </p:extLst>
          </p:nvPr>
        </p:nvGraphicFramePr>
        <p:xfrm>
          <a:off x="6445250" y="3467100"/>
          <a:ext cx="1674813" cy="1312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66" name="Equation" r:id="rId9" imgW="533160" imgH="419040" progId="Equation.3">
                  <p:embed/>
                </p:oleObj>
              </mc:Choice>
              <mc:Fallback>
                <p:oleObj name="Equation" r:id="rId9" imgW="533160" imgH="419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6445250" y="3467100"/>
                        <a:ext cx="1674813" cy="13128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306982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5241"/>
            <a:ext cx="3351307" cy="990600"/>
          </a:xfrm>
        </p:spPr>
        <p:txBody>
          <a:bodyPr/>
          <a:lstStyle/>
          <a:p>
            <a:r>
              <a:rPr lang="en-US" dirty="0" smtClean="0"/>
              <a:t>Common Log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0" y="1952544"/>
            <a:ext cx="11849622" cy="1609573"/>
          </a:xfrm>
          <a:prstGeom prst="rect">
            <a:avLst/>
          </a:prstGeom>
        </p:spPr>
      </p:pic>
      <p:pic>
        <p:nvPicPr>
          <p:cNvPr id="5" name="Picture 4"/>
          <p:cNvPicPr/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182025" y="3581776"/>
            <a:ext cx="5782446" cy="13033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458228" y="1335841"/>
            <a:ext cx="75869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v"/>
            </a:pPr>
            <a:r>
              <a:rPr lang="en-US" sz="2400" dirty="0" smtClean="0">
                <a:solidFill>
                  <a:srgbClr val="D2533C"/>
                </a:solidFill>
              </a:rPr>
              <a:t>The graphing calculators are written in base 10.</a:t>
            </a:r>
            <a:endParaRPr lang="en-US" sz="2400" dirty="0">
              <a:solidFill>
                <a:srgbClr val="D2533C"/>
              </a:solidFill>
            </a:endParaRPr>
          </a:p>
        </p:txBody>
      </p:sp>
      <p:sp>
        <p:nvSpPr>
          <p:cNvPr id="6" name="AutoShape 2" descr="https://outlook.office.com/owa/service.svc/s/GetFileAttachment?id=AAMkADFkNmY4MjRjLWI5YzEtNDNjNC1hZDA1LTkxMWVhZDM5MWIzYgBGAAAAAAAo1FHDTCwbRbGyExI5wUulBwAF37dXRdbCQLYqrOzqIyAEAA729cA%2BAADacRPnoVi4R4ETEZM3CtqdAABDr3PMAAABEgAQAAH9JfcrR9NOoFsQYuU2ASk%3D&amp;X-OWA-CANARY=0cadivpm6U2ZxyTGky6qHrDDng0w7NIYNHkgxqQtcfTOeZf9i7eDLqAIkrLW4IrvOYoEHju-_oI.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822660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Examples: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1.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2.</a:t>
            </a:r>
            <a:endParaRPr lang="en-US" sz="36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>
          <a:xfrm>
            <a:off x="3739165" y="1678551"/>
            <a:ext cx="4038600" cy="47183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/>
              <a:t>3.</a:t>
            </a:r>
          </a:p>
          <a:p>
            <a:pPr marL="0" indent="0">
              <a:buNone/>
            </a:pP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pPr marL="0" indent="0">
              <a:buNone/>
            </a:pPr>
            <a:r>
              <a:rPr lang="en-US" sz="3600" dirty="0" smtClean="0"/>
              <a:t>4.</a:t>
            </a:r>
            <a:endParaRPr lang="en-US" sz="3600" dirty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1799678"/>
              </p:ext>
            </p:extLst>
          </p:nvPr>
        </p:nvGraphicFramePr>
        <p:xfrm>
          <a:off x="1180047" y="1673225"/>
          <a:ext cx="1395412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5" name="Equation" r:id="rId3" imgW="444240" imgH="228600" progId="Equation.3">
                  <p:embed/>
                </p:oleObj>
              </mc:Choice>
              <mc:Fallback>
                <p:oleObj name="Equation" r:id="rId3" imgW="4442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80047" y="1673225"/>
                        <a:ext cx="1395412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628695"/>
              </p:ext>
            </p:extLst>
          </p:nvPr>
        </p:nvGraphicFramePr>
        <p:xfrm>
          <a:off x="1199097" y="3677609"/>
          <a:ext cx="1357312" cy="715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6" name="Equation" r:id="rId5" imgW="431640" imgH="228600" progId="Equation.3">
                  <p:embed/>
                </p:oleObj>
              </mc:Choice>
              <mc:Fallback>
                <p:oleObj name="Equation" r:id="rId5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99097" y="3677609"/>
                        <a:ext cx="1357312" cy="7159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0486326"/>
              </p:ext>
            </p:extLst>
          </p:nvPr>
        </p:nvGraphicFramePr>
        <p:xfrm>
          <a:off x="4695633" y="3714750"/>
          <a:ext cx="1236663" cy="636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7" name="Equation" r:id="rId7" imgW="393480" imgH="203040" progId="Equation.3">
                  <p:embed/>
                </p:oleObj>
              </mc:Choice>
              <mc:Fallback>
                <p:oleObj name="Equation" r:id="rId7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695633" y="3714750"/>
                        <a:ext cx="1236663" cy="636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93502074"/>
              </p:ext>
            </p:extLst>
          </p:nvPr>
        </p:nvGraphicFramePr>
        <p:xfrm>
          <a:off x="4414838" y="1673225"/>
          <a:ext cx="1355725" cy="71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58" name="Equation" r:id="rId9" imgW="431640" imgH="228600" progId="Equation.3">
                  <p:embed/>
                </p:oleObj>
              </mc:Choice>
              <mc:Fallback>
                <p:oleObj name="Equation" r:id="rId9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414838" y="1673225"/>
                        <a:ext cx="1355725" cy="7159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" name="Straight Arrow Connector 9"/>
          <p:cNvCxnSpPr/>
          <p:nvPr/>
        </p:nvCxnSpPr>
        <p:spPr>
          <a:xfrm flipH="1">
            <a:off x="6136402" y="4015410"/>
            <a:ext cx="1088362" cy="0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7224764" y="3156559"/>
            <a:ext cx="191923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Remember, if you don’t see a </a:t>
            </a:r>
            <a:r>
              <a:rPr lang="en-US" sz="1600" b="1" i="1" dirty="0" smtClean="0">
                <a:solidFill>
                  <a:schemeClr val="accent2">
                    <a:lumMod val="75000"/>
                  </a:schemeClr>
                </a:solidFill>
              </a:rPr>
              <a:t>10</a:t>
            </a:r>
            <a:r>
              <a:rPr lang="en-US" sz="1600" dirty="0" smtClean="0">
                <a:solidFill>
                  <a:schemeClr val="accent2">
                    <a:lumMod val="75000"/>
                  </a:schemeClr>
                </a:solidFill>
              </a:rPr>
              <a:t> for the base it is still a common base so it can be plugged right into the calculator as is.</a:t>
            </a:r>
            <a:endParaRPr lang="en-US" sz="1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6558265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07961"/>
            <a:ext cx="8229600" cy="990600"/>
          </a:xfrm>
        </p:spPr>
        <p:txBody>
          <a:bodyPr/>
          <a:lstStyle/>
          <a:p>
            <a:r>
              <a:rPr lang="en-US" dirty="0" smtClean="0"/>
              <a:t>Natural Logs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50104" y="1398561"/>
            <a:ext cx="11899725" cy="15200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78664" y="3486778"/>
            <a:ext cx="50943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</a:rPr>
              <a:t>All of the Log Properties also apply to natural logs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</a:rPr>
              <a:t>Multiplication &amp; Addition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</a:rPr>
              <a:t>Division &amp; Subtraction</a:t>
            </a:r>
          </a:p>
          <a:p>
            <a:pPr marL="742950" lvl="1" indent="-285750">
              <a:buFont typeface="Wingdings" panose="05000000000000000000" pitchFamily="2" charset="2"/>
              <a:buChar char="v"/>
            </a:pPr>
            <a:r>
              <a:rPr lang="en-US" sz="2000" dirty="0" smtClean="0">
                <a:solidFill>
                  <a:schemeClr val="tx2"/>
                </a:solidFill>
              </a:rPr>
              <a:t>Power &amp; Coefficient</a:t>
            </a:r>
            <a:endParaRPr lang="en-US" sz="2000" dirty="0">
              <a:solidFill>
                <a:schemeClr val="tx2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8099737"/>
              </p:ext>
            </p:extLst>
          </p:nvPr>
        </p:nvGraphicFramePr>
        <p:xfrm>
          <a:off x="1117600" y="3429000"/>
          <a:ext cx="2082800" cy="814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1" name="Equation" r:id="rId5" imgW="457200" imgH="177480" progId="Equation.3">
                  <p:embed/>
                </p:oleObj>
              </mc:Choice>
              <mc:Fallback>
                <p:oleObj name="Equation" r:id="rId5" imgW="4572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7600" y="3429000"/>
                        <a:ext cx="2082800" cy="8143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57952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481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Examples: Simplify the following expressions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32777926"/>
              </p:ext>
            </p:extLst>
          </p:nvPr>
        </p:nvGraphicFramePr>
        <p:xfrm>
          <a:off x="1314658" y="1673351"/>
          <a:ext cx="865833" cy="609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7" name="Equation" r:id="rId3" imgW="304560" imgH="203040" progId="Equation.3">
                  <p:embed/>
                </p:oleObj>
              </mc:Choice>
              <mc:Fallback>
                <p:oleObj name="Equation" r:id="rId3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4658" y="1673351"/>
                        <a:ext cx="865833" cy="609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5804331"/>
              </p:ext>
            </p:extLst>
          </p:nvPr>
        </p:nvGraphicFramePr>
        <p:xfrm>
          <a:off x="5374630" y="4051490"/>
          <a:ext cx="1733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8" name="Equation" r:id="rId5" imgW="609480" imgH="177480" progId="Equation.3">
                  <p:embed/>
                </p:oleObj>
              </mc:Choice>
              <mc:Fallback>
                <p:oleObj name="Equation" r:id="rId5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374630" y="4051490"/>
                        <a:ext cx="17335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6271117"/>
              </p:ext>
            </p:extLst>
          </p:nvPr>
        </p:nvGraphicFramePr>
        <p:xfrm>
          <a:off x="1139685" y="3956050"/>
          <a:ext cx="1444625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09" name="Equation" r:id="rId7" imgW="507960" imgH="203040" progId="Equation.3">
                  <p:embed/>
                </p:oleObj>
              </mc:Choice>
              <mc:Fallback>
                <p:oleObj name="Equation" r:id="rId7" imgW="5079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9685" y="3956050"/>
                        <a:ext cx="1444625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9318430"/>
              </p:ext>
            </p:extLst>
          </p:nvPr>
        </p:nvGraphicFramePr>
        <p:xfrm>
          <a:off x="5353258" y="1713832"/>
          <a:ext cx="1733550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210" name="Equation" r:id="rId9" imgW="609480" imgH="177480" progId="Equation.3">
                  <p:embed/>
                </p:oleObj>
              </mc:Choice>
              <mc:Fallback>
                <p:oleObj name="Equation" r:id="rId9" imgW="6094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53258" y="1713832"/>
                        <a:ext cx="1733550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76249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481"/>
            <a:ext cx="8229600" cy="9906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Examples: Simplify the following expressions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5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6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7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/>
              <a:t>8</a:t>
            </a:r>
            <a:r>
              <a:rPr lang="en-US" sz="3200" dirty="0" smtClean="0"/>
              <a:t>.</a:t>
            </a:r>
            <a:endParaRPr lang="en-US" sz="3200" dirty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88028782"/>
              </p:ext>
            </p:extLst>
          </p:nvPr>
        </p:nvGraphicFramePr>
        <p:xfrm>
          <a:off x="1314658" y="1673351"/>
          <a:ext cx="865833" cy="60973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1" name="Equation" r:id="rId3" imgW="304560" imgH="203040" progId="Equation.3">
                  <p:embed/>
                </p:oleObj>
              </mc:Choice>
              <mc:Fallback>
                <p:oleObj name="Equation" r:id="rId3" imgW="3045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314658" y="1673351"/>
                        <a:ext cx="865833" cy="60973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04715243"/>
              </p:ext>
            </p:extLst>
          </p:nvPr>
        </p:nvGraphicFramePr>
        <p:xfrm>
          <a:off x="5448649" y="3994150"/>
          <a:ext cx="2132013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2" name="Equation" r:id="rId5" imgW="749160" imgH="228600" progId="Equation.3">
                  <p:embed/>
                </p:oleObj>
              </mc:Choice>
              <mc:Fallback>
                <p:oleObj name="Equation" r:id="rId5" imgW="74916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448649" y="3994150"/>
                        <a:ext cx="2132013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81740673"/>
              </p:ext>
            </p:extLst>
          </p:nvPr>
        </p:nvGraphicFramePr>
        <p:xfrm>
          <a:off x="1133475" y="3994150"/>
          <a:ext cx="974725" cy="533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3" name="Equation" r:id="rId7" imgW="342720" imgH="177480" progId="Equation.3">
                  <p:embed/>
                </p:oleObj>
              </mc:Choice>
              <mc:Fallback>
                <p:oleObj name="Equation" r:id="rId7" imgW="342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33475" y="3994150"/>
                        <a:ext cx="974725" cy="5334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8159735"/>
              </p:ext>
            </p:extLst>
          </p:nvPr>
        </p:nvGraphicFramePr>
        <p:xfrm>
          <a:off x="5353258" y="1691631"/>
          <a:ext cx="2058988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34" name="Equation" r:id="rId9" imgW="723600" imgH="203040" progId="Equation.3">
                  <p:embed/>
                </p:oleObj>
              </mc:Choice>
              <mc:Fallback>
                <p:oleObj name="Equation" r:id="rId9" imgW="7236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53258" y="1691631"/>
                        <a:ext cx="2058988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42067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2481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en-US" sz="3200" dirty="0" smtClean="0"/>
              <a:t>Examples: Solve the equation by using Natural Logs</a:t>
            </a:r>
            <a:endParaRPr lang="en-US" sz="32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/>
              <a:t>9</a:t>
            </a:r>
            <a:r>
              <a:rPr lang="en-US" sz="3200" dirty="0" smtClean="0"/>
              <a:t>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10.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209541"/>
              </p:ext>
            </p:extLst>
          </p:nvPr>
        </p:nvGraphicFramePr>
        <p:xfrm>
          <a:off x="1169988" y="1582790"/>
          <a:ext cx="115570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3" name="Equation" r:id="rId3" imgW="406080" imgH="203040" progId="Equation.3">
                  <p:embed/>
                </p:oleObj>
              </mc:Choice>
              <mc:Fallback>
                <p:oleObj name="Equation" r:id="rId3" imgW="4060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69988" y="1582790"/>
                        <a:ext cx="115570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26148485"/>
              </p:ext>
            </p:extLst>
          </p:nvPr>
        </p:nvGraphicFramePr>
        <p:xfrm>
          <a:off x="5622925" y="1582738"/>
          <a:ext cx="1517650" cy="609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64" name="Equation" r:id="rId5" imgW="533160" imgH="203040" progId="Equation.3">
                  <p:embed/>
                </p:oleObj>
              </mc:Choice>
              <mc:Fallback>
                <p:oleObj name="Equation" r:id="rId5" imgW="53316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622925" y="1582738"/>
                        <a:ext cx="1517650" cy="6096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792284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Homework: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Complete all the </a:t>
            </a:r>
            <a:r>
              <a:rPr lang="en-US" b="1" i="1" dirty="0" smtClean="0"/>
              <a:t>even numbers </a:t>
            </a:r>
            <a:r>
              <a:rPr lang="en-US" dirty="0" smtClean="0"/>
              <a:t>from the work sheet provided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64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Exponential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</a:t>
            </a:r>
            <a:r>
              <a:rPr lang="en-US" dirty="0" smtClean="0"/>
              <a:t>here </a:t>
            </a:r>
            <a:r>
              <a:rPr lang="en-US" b="1" i="1" dirty="0"/>
              <a:t>b</a:t>
            </a:r>
            <a:r>
              <a:rPr lang="en-US" dirty="0"/>
              <a:t> is the </a:t>
            </a:r>
            <a:r>
              <a:rPr lang="en-US" b="1" dirty="0"/>
              <a:t>base</a:t>
            </a:r>
            <a:r>
              <a:rPr lang="en-US" dirty="0"/>
              <a:t> and </a:t>
            </a:r>
            <a:r>
              <a:rPr lang="en-US" i="1" dirty="0"/>
              <a:t>x</a:t>
            </a:r>
            <a:r>
              <a:rPr lang="en-US" dirty="0"/>
              <a:t> is the </a:t>
            </a:r>
            <a:r>
              <a:rPr lang="en-US" b="1" dirty="0"/>
              <a:t>exponent</a:t>
            </a:r>
            <a:r>
              <a:rPr lang="en-US" dirty="0"/>
              <a:t> (or </a:t>
            </a:r>
            <a:r>
              <a:rPr lang="en-US" b="1" dirty="0"/>
              <a:t>power</a:t>
            </a:r>
            <a:r>
              <a:rPr lang="en-US" dirty="0"/>
              <a:t>).</a:t>
            </a:r>
          </a:p>
          <a:p>
            <a:r>
              <a:rPr lang="en-US" dirty="0"/>
              <a:t>If </a:t>
            </a:r>
            <a:r>
              <a:rPr lang="en-US" b="1" i="1" dirty="0"/>
              <a:t>b</a:t>
            </a:r>
            <a:r>
              <a:rPr lang="en-US" dirty="0"/>
              <a:t> is greater </a:t>
            </a:r>
            <a:r>
              <a:rPr lang="en-US" dirty="0" smtClean="0"/>
              <a:t>than 1, the </a:t>
            </a:r>
            <a:r>
              <a:rPr lang="en-US" dirty="0"/>
              <a:t>function continuously increases in value as </a:t>
            </a:r>
            <a:r>
              <a:rPr lang="en-US" b="1" i="1" dirty="0"/>
              <a:t>x</a:t>
            </a:r>
            <a:r>
              <a:rPr lang="en-US" dirty="0"/>
              <a:t> increases.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special property of exponential functions is that the </a:t>
            </a:r>
            <a:r>
              <a:rPr lang="en-US" b="1" dirty="0"/>
              <a:t>slope</a:t>
            </a:r>
            <a:r>
              <a:rPr lang="en-US" dirty="0"/>
              <a:t> of the function also continuously increases as </a:t>
            </a:r>
            <a:r>
              <a:rPr lang="en-US" i="1" dirty="0"/>
              <a:t>x</a:t>
            </a:r>
            <a:r>
              <a:rPr lang="en-US" dirty="0"/>
              <a:t> increases.	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7136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Logarithmic Function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Simply a way to express the </a:t>
            </a:r>
            <a:r>
              <a:rPr lang="en-US" b="1" dirty="0" smtClean="0"/>
              <a:t>value of an exponent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base</a:t>
            </a:r>
            <a:r>
              <a:rPr lang="en-US" dirty="0" smtClean="0"/>
              <a:t> of the logarithm is </a:t>
            </a:r>
            <a:r>
              <a:rPr lang="en-US" b="1" i="1" dirty="0" smtClean="0"/>
              <a:t>b</a:t>
            </a:r>
            <a:r>
              <a:rPr lang="en-US" dirty="0" smtClean="0"/>
              <a:t>. </a:t>
            </a:r>
          </a:p>
          <a:p>
            <a:r>
              <a:rPr lang="en-US" dirty="0" smtClean="0"/>
              <a:t>The logarithmic function has many real-life applications, in acoustics, electronics, earthquakes analysis and population prediction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454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Graph of the Exponential Function &amp; the Inverse Function: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634999" y="1703844"/>
            <a:ext cx="8051801" cy="42774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5864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416453"/>
            <a:ext cx="8229600" cy="8165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Graph of the Exponential Function &amp; The Inverse Function:</a:t>
            </a:r>
            <a:endParaRPr lang="en-US" dirty="0"/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132645" y="1315233"/>
            <a:ext cx="8554156" cy="5542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41491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444" y="409222"/>
            <a:ext cx="8734778" cy="1114778"/>
          </a:xfrm>
        </p:spPr>
        <p:txBody>
          <a:bodyPr/>
          <a:lstStyle/>
          <a:p>
            <a:pPr algn="ctr"/>
            <a:r>
              <a:rPr lang="en-US" dirty="0" smtClean="0"/>
              <a:t>Exponential Form &amp; Logarithmic Form</a:t>
            </a:r>
            <a:endParaRPr 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682579" y="2056325"/>
            <a:ext cx="833263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000" dirty="0"/>
              <a:t>Log is just a way to ask a specific question</a:t>
            </a:r>
            <a:r>
              <a:rPr lang="en-US" sz="3000" dirty="0" smtClean="0"/>
              <a:t>.</a:t>
            </a:r>
          </a:p>
          <a:p>
            <a:r>
              <a:rPr lang="en-US" sz="3000" dirty="0"/>
              <a:t/>
            </a:r>
            <a:br>
              <a:rPr lang="en-US" sz="3000" dirty="0"/>
            </a:br>
            <a:r>
              <a:rPr lang="en-US" sz="3000" i="1" dirty="0" err="1"/>
              <a:t>log</a:t>
            </a:r>
            <a:r>
              <a:rPr lang="en-US" sz="3000" i="1" baseline="-25000" dirty="0" err="1"/>
              <a:t>a</a:t>
            </a:r>
            <a:r>
              <a:rPr lang="en-US" sz="3000" i="1" dirty="0"/>
              <a:t>(b) </a:t>
            </a:r>
            <a:r>
              <a:rPr lang="en-US" sz="3000" dirty="0"/>
              <a:t>asks the question: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"</a:t>
            </a:r>
            <a:r>
              <a:rPr lang="en-US" sz="3000" dirty="0"/>
              <a:t>What exponent is required to go from a base of </a:t>
            </a:r>
            <a:r>
              <a:rPr lang="en-US" sz="3000" i="1" dirty="0"/>
              <a:t>a</a:t>
            </a:r>
            <a:r>
              <a:rPr lang="en-US" sz="3000" dirty="0"/>
              <a:t> in order to reach a value of </a:t>
            </a:r>
            <a:r>
              <a:rPr lang="en-US" sz="3000" i="1" dirty="0"/>
              <a:t>b</a:t>
            </a:r>
            <a:r>
              <a:rPr lang="en-US" sz="3000" dirty="0"/>
              <a:t>?"</a:t>
            </a:r>
          </a:p>
        </p:txBody>
      </p:sp>
    </p:spTree>
    <p:extLst>
      <p:ext uri="{BB962C8B-B14F-4D97-AF65-F5344CB8AC3E}">
        <p14:creationId xmlns:p14="http://schemas.microsoft.com/office/powerpoint/2010/main" val="2015562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-1" y="350483"/>
            <a:ext cx="10183661" cy="3233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0575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76600"/>
            <a:ext cx="8229600" cy="736673"/>
          </a:xfrm>
        </p:spPr>
        <p:txBody>
          <a:bodyPr>
            <a:normAutofit/>
          </a:bodyPr>
          <a:lstStyle/>
          <a:p>
            <a:r>
              <a:rPr lang="en-US" sz="3200" dirty="0" smtClean="0"/>
              <a:t>Examples: Write in logarithmic form</a:t>
            </a:r>
            <a:endParaRPr lang="en-US" sz="3200" dirty="0"/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57200" y="1113273"/>
            <a:ext cx="4038600" cy="5278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1.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2.</a:t>
            </a:r>
            <a:r>
              <a:rPr lang="en-US" sz="3600" dirty="0" smtClean="0"/>
              <a:t> </a:t>
            </a:r>
            <a:endParaRPr lang="en-US" sz="36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2"/>
          </p:nvPr>
        </p:nvSpPr>
        <p:spPr>
          <a:xfrm>
            <a:off x="4623981" y="1113273"/>
            <a:ext cx="4038600" cy="527838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200" dirty="0" smtClean="0"/>
              <a:t>3.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4.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57862335"/>
              </p:ext>
            </p:extLst>
          </p:nvPr>
        </p:nvGraphicFramePr>
        <p:xfrm>
          <a:off x="5389875" y="3352801"/>
          <a:ext cx="1338263" cy="693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6" name="Equation" r:id="rId3" imgW="381000" imgH="203200" progId="Equation.3">
                  <p:embed/>
                </p:oleObj>
              </mc:Choice>
              <mc:Fallback>
                <p:oleObj name="Equation" r:id="rId3" imgW="3810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89875" y="3352801"/>
                        <a:ext cx="1338263" cy="6937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56623631"/>
              </p:ext>
            </p:extLst>
          </p:nvPr>
        </p:nvGraphicFramePr>
        <p:xfrm>
          <a:off x="1119187" y="3417888"/>
          <a:ext cx="1490662" cy="628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7" name="Equation" r:id="rId5" imgW="482400" imgH="203040" progId="Equation.3">
                  <p:embed/>
                </p:oleObj>
              </mc:Choice>
              <mc:Fallback>
                <p:oleObj name="Equation" r:id="rId5" imgW="48240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119187" y="3417888"/>
                        <a:ext cx="1490662" cy="628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4055641"/>
              </p:ext>
            </p:extLst>
          </p:nvPr>
        </p:nvGraphicFramePr>
        <p:xfrm>
          <a:off x="1119187" y="1055378"/>
          <a:ext cx="1357313" cy="719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8" name="Equation" r:id="rId7" imgW="431640" imgH="228600" progId="Equation.3">
                  <p:embed/>
                </p:oleObj>
              </mc:Choice>
              <mc:Fallback>
                <p:oleObj name="Equation" r:id="rId7" imgW="431640" imgH="2286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119187" y="1055378"/>
                        <a:ext cx="1357313" cy="7191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4088226"/>
              </p:ext>
            </p:extLst>
          </p:nvPr>
        </p:nvGraphicFramePr>
        <p:xfrm>
          <a:off x="5361762" y="1157749"/>
          <a:ext cx="1896997" cy="6194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9" name="Equation" r:id="rId9" imgW="622300" imgH="203200" progId="Equation.3">
                  <p:embed/>
                </p:oleObj>
              </mc:Choice>
              <mc:Fallback>
                <p:oleObj name="Equation" r:id="rId9" imgW="622300" imgH="203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361762" y="1157749"/>
                        <a:ext cx="1896997" cy="6194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9682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1979</TotalTime>
  <Words>483</Words>
  <Application>Microsoft Office PowerPoint</Application>
  <PresentationFormat>On-screen Show (4:3)</PresentationFormat>
  <Paragraphs>142</Paragraphs>
  <Slides>27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Arial</vt:lpstr>
      <vt:lpstr>Calibri</vt:lpstr>
      <vt:lpstr>Wingdings</vt:lpstr>
      <vt:lpstr>Clarity</vt:lpstr>
      <vt:lpstr>Microsoft Equation 3.0</vt:lpstr>
      <vt:lpstr>Equation</vt:lpstr>
      <vt:lpstr>Warm-up</vt:lpstr>
      <vt:lpstr>Unit 6: Logarithmic Functions</vt:lpstr>
      <vt:lpstr>Exponential Function</vt:lpstr>
      <vt:lpstr>Logarithmic Function</vt:lpstr>
      <vt:lpstr>The Graph of the Exponential Function &amp; the Inverse Function:</vt:lpstr>
      <vt:lpstr>The Graph of the Exponential Function &amp; The Inverse Function:</vt:lpstr>
      <vt:lpstr>Exponential Form &amp; Logarithmic Form</vt:lpstr>
      <vt:lpstr>PowerPoint Presentation</vt:lpstr>
      <vt:lpstr>Examples: Write in logarithmic form</vt:lpstr>
      <vt:lpstr>Examples: Write in exponential form</vt:lpstr>
      <vt:lpstr>Product &amp; Addition Property</vt:lpstr>
      <vt:lpstr>Examples: Write as a single log expression or write as the sum of multiple log expressions.</vt:lpstr>
      <vt:lpstr>Quotient &amp; Subtraction Property</vt:lpstr>
      <vt:lpstr>Examples: Write as a single log expression or write as the difference of multiple log expressions.</vt:lpstr>
      <vt:lpstr>Power &amp; Coefficient Property</vt:lpstr>
      <vt:lpstr>Important Rule!!</vt:lpstr>
      <vt:lpstr>Examples: Write the log expression with a leading coefficient or with an exponent.</vt:lpstr>
      <vt:lpstr>Summary</vt:lpstr>
      <vt:lpstr>Put It All Together</vt:lpstr>
      <vt:lpstr>Examples: Expand or condense the following logarithmic expressions</vt:lpstr>
      <vt:lpstr>Common Log</vt:lpstr>
      <vt:lpstr>Examples:</vt:lpstr>
      <vt:lpstr>Natural Logs</vt:lpstr>
      <vt:lpstr>Examples: Simplify the following expressions</vt:lpstr>
      <vt:lpstr>Examples: Simplify the following expressions</vt:lpstr>
      <vt:lpstr>Examples: Solve the equation by using Natural Logs</vt:lpstr>
      <vt:lpstr>Homework: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Unit 7: Logarithmic Functions</dc:title>
  <dc:creator>Veronica Elfe</dc:creator>
  <cp:lastModifiedBy>Ritsick, Darrell</cp:lastModifiedBy>
  <cp:revision>36</cp:revision>
  <dcterms:created xsi:type="dcterms:W3CDTF">2015-11-12T22:20:54Z</dcterms:created>
  <dcterms:modified xsi:type="dcterms:W3CDTF">2016-11-28T17:01:03Z</dcterms:modified>
</cp:coreProperties>
</file>