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8" r:id="rId3"/>
    <p:sldId id="259" r:id="rId4"/>
    <p:sldId id="260" r:id="rId5"/>
    <p:sldId id="261" r:id="rId6"/>
    <p:sldId id="265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6" r:id="rId18"/>
    <p:sldId id="274" r:id="rId19"/>
    <p:sldId id="275" r:id="rId20"/>
    <p:sldId id="273" r:id="rId21"/>
    <p:sldId id="277" r:id="rId22"/>
    <p:sldId id="278" r:id="rId23"/>
    <p:sldId id="279" r:id="rId24"/>
    <p:sldId id="280" r:id="rId25"/>
    <p:sldId id="281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8/31/2015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8/31/2015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8/31/2015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8/31/2015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8/31/2015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8/31/2015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8/31/2015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8/31/2015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8/31/2015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2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19.w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Exponential &amp; Logarithmic Functions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Unit 0 </a:t>
            </a:r>
            <a:r>
              <a:rPr lang="en-US" smtClean="0"/>
              <a:t>Day 3 </a:t>
            </a:r>
            <a:r>
              <a:rPr lang="en-US" dirty="0" smtClean="0"/>
              <a:t>Section 1.3 &amp; 1.5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123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Half -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</a:t>
            </a:r>
            <a:r>
              <a:rPr lang="en-US" sz="3200" dirty="0" smtClean="0"/>
              <a:t>ime it takes for half of a substance to become non-radioactive.</a:t>
            </a:r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90062" y="2032255"/>
            <a:ext cx="3587537" cy="1752600"/>
          </a:xfrm>
          <a:prstGeom prst="rect">
            <a:avLst/>
          </a:prstGeom>
          <a:noFill/>
        </p:spPr>
      </p:pic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1524001" y="169175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5850228" y="3534178"/>
            <a:ext cx="0" cy="68580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944075" y="4296179"/>
            <a:ext cx="185281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Remaining</a:t>
            </a:r>
          </a:p>
          <a:p>
            <a:pPr algn="ctr"/>
            <a:r>
              <a:rPr 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Amount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8965876" y="2747493"/>
            <a:ext cx="685800" cy="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9651676" y="2442693"/>
            <a:ext cx="15327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Half-Life</a:t>
            </a:r>
          </a:p>
        </p:txBody>
      </p:sp>
    </p:spTree>
    <p:extLst>
      <p:ext uri="{BB962C8B-B14F-4D97-AF65-F5344CB8AC3E}">
        <p14:creationId xmlns:p14="http://schemas.microsoft.com/office/powerpoint/2010/main" val="254005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25711" y="2445912"/>
            <a:ext cx="5921829" cy="80102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524001" y="805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554310" y="3284112"/>
            <a:ext cx="0" cy="68580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2933163" y="1608630"/>
            <a:ext cx="160562" cy="799181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944710" y="4046113"/>
            <a:ext cx="13035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830910" y="3969913"/>
            <a:ext cx="13035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BASE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6440510" y="3360312"/>
            <a:ext cx="0" cy="68580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8040710" y="3207912"/>
            <a:ext cx="0" cy="68580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431111" y="3893713"/>
            <a:ext cx="21210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Exponent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033178" y="805934"/>
            <a:ext cx="21210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Exponent</a:t>
            </a:r>
          </a:p>
        </p:txBody>
      </p:sp>
    </p:spTree>
    <p:extLst>
      <p:ext uri="{BB962C8B-B14F-4D97-AF65-F5344CB8AC3E}">
        <p14:creationId xmlns:p14="http://schemas.microsoft.com/office/powerpoint/2010/main" val="3942119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9" grpId="0"/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505200" y="152400"/>
            <a:ext cx="8686800" cy="1143000"/>
          </a:xfrm>
        </p:spPr>
        <p:txBody>
          <a:bodyPr>
            <a:normAutofit/>
          </a:bodyPr>
          <a:lstStyle/>
          <a:p>
            <a:pPr algn="l"/>
            <a:r>
              <a:rPr lang="en-US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“TO THE WHAT”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1046408" y="1568677"/>
            <a:ext cx="8763000" cy="4648200"/>
          </a:xfrm>
        </p:spPr>
        <p:txBody>
          <a:bodyPr>
            <a:noAutofit/>
          </a:bodyPr>
          <a:lstStyle/>
          <a:p>
            <a:r>
              <a:rPr lang="en-US" sz="4400" dirty="0">
                <a:latin typeface="+mj-lt"/>
              </a:rPr>
              <a:t>log</a:t>
            </a:r>
            <a:r>
              <a:rPr lang="en-US" sz="4400" baseline="-25000" dirty="0">
                <a:latin typeface="+mj-lt"/>
              </a:rPr>
              <a:t>3</a:t>
            </a:r>
            <a:r>
              <a:rPr lang="en-US" sz="4400" dirty="0">
                <a:latin typeface="+mj-lt"/>
              </a:rPr>
              <a:t>9 = ____		</a:t>
            </a:r>
            <a:endParaRPr lang="en-US" sz="4000" dirty="0"/>
          </a:p>
          <a:p>
            <a:pPr>
              <a:buNone/>
            </a:pPr>
            <a:endParaRPr lang="en-US" sz="4000" dirty="0"/>
          </a:p>
          <a:p>
            <a:r>
              <a:rPr lang="en-US" sz="4000" dirty="0">
                <a:latin typeface="+mj-lt"/>
              </a:rPr>
              <a:t>log</a:t>
            </a:r>
            <a:r>
              <a:rPr lang="en-US" sz="4000" baseline="-25000" dirty="0">
                <a:latin typeface="+mj-lt"/>
              </a:rPr>
              <a:t>4</a:t>
            </a:r>
            <a:r>
              <a:rPr lang="en-US" sz="4000" dirty="0">
                <a:latin typeface="+mj-lt"/>
              </a:rPr>
              <a:t>64 =_____	</a:t>
            </a:r>
            <a:r>
              <a:rPr lang="en-US" sz="4000" dirty="0"/>
              <a:t>	</a:t>
            </a:r>
          </a:p>
          <a:p>
            <a:pPr>
              <a:buNone/>
            </a:pPr>
            <a:endParaRPr lang="en-US" sz="4000" dirty="0"/>
          </a:p>
          <a:p>
            <a:endParaRPr lang="en-US" sz="4000" dirty="0"/>
          </a:p>
          <a:p>
            <a:endParaRPr lang="en-US" sz="4000" dirty="0"/>
          </a:p>
          <a:p>
            <a:endParaRPr lang="en-US" sz="4000" dirty="0"/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29968" y="1384816"/>
            <a:ext cx="1685925" cy="742950"/>
          </a:xfrm>
          <a:prstGeom prst="rect">
            <a:avLst/>
          </a:prstGeom>
          <a:noFill/>
        </p:spPr>
      </p:pic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1524001" y="101548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29968" y="2911702"/>
            <a:ext cx="2019300" cy="742950"/>
          </a:xfrm>
          <a:prstGeom prst="rect">
            <a:avLst/>
          </a:prstGeom>
          <a:noFill/>
        </p:spPr>
      </p:pic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1524001" y="101548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1524001" y="101548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96484" y="1241201"/>
            <a:ext cx="10174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2</a:t>
            </a:r>
            <a:endParaRPr lang="en-US" sz="4800" dirty="0"/>
          </a:p>
        </p:txBody>
      </p:sp>
      <p:sp>
        <p:nvSpPr>
          <p:cNvPr id="14" name="TextBox 13"/>
          <p:cNvSpPr txBox="1"/>
          <p:nvPr/>
        </p:nvSpPr>
        <p:spPr>
          <a:xfrm>
            <a:off x="3005069" y="2642852"/>
            <a:ext cx="10174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52652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Inverse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Domain &amp; Range change places</a:t>
            </a:r>
          </a:p>
          <a:p>
            <a:r>
              <a:rPr lang="en-US" sz="2800" dirty="0" smtClean="0"/>
              <a:t>Graph reflects across the line y = x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pic>
        <p:nvPicPr>
          <p:cNvPr id="1026" name="Picture 2" descr="http://turner.faculty.swau.edu/mathematics/materialslibrary/images/logfu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2273" y="2569334"/>
            <a:ext cx="3939907" cy="3939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1748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Like bases will cancel out</a:t>
            </a:r>
            <a:endParaRPr lang="en-US" dirty="0"/>
          </a:p>
        </p:txBody>
      </p: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1524000" y="42477"/>
            <a:ext cx="24718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800">
                <a:latin typeface="Arial" pitchFamily="34" charset="0"/>
                <a:cs typeface="Arial" pitchFamily="34" charset="0"/>
              </a:rPr>
              <a:t> 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766237" y="977506"/>
            <a:ext cx="7315200" cy="512064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Bookman Old Style" panose="02050604050505020204" pitchFamily="18" charset="0"/>
              </a:rPr>
              <a:t>log</a:t>
            </a:r>
            <a:r>
              <a:rPr lang="en-US" sz="3200" baseline="-25000" dirty="0" smtClean="0">
                <a:latin typeface="Bookman Old Style" panose="02050604050505020204" pitchFamily="18" charset="0"/>
              </a:rPr>
              <a:t>3</a:t>
            </a:r>
            <a:r>
              <a:rPr lang="en-US" sz="3200" dirty="0" smtClean="0">
                <a:latin typeface="Bookman Old Style" panose="02050604050505020204" pitchFamily="18" charset="0"/>
              </a:rPr>
              <a:t>(3</a:t>
            </a:r>
            <a:r>
              <a:rPr lang="en-US" sz="3200" baseline="30000" dirty="0" smtClean="0">
                <a:latin typeface="Bookman Old Style" panose="02050604050505020204" pitchFamily="18" charset="0"/>
              </a:rPr>
              <a:t>7</a:t>
            </a:r>
            <a:r>
              <a:rPr lang="en-US" sz="3200" dirty="0" smtClean="0">
                <a:latin typeface="Bookman Old Style" panose="02050604050505020204" pitchFamily="18" charset="0"/>
              </a:rPr>
              <a:t>) </a:t>
            </a:r>
            <a:r>
              <a:rPr lang="en-US" sz="3200" dirty="0">
                <a:latin typeface="Bookman Old Style" panose="02050604050505020204" pitchFamily="18" charset="0"/>
              </a:rPr>
              <a:t>= _______		</a:t>
            </a:r>
          </a:p>
          <a:p>
            <a:endParaRPr lang="en-US" sz="3200" dirty="0">
              <a:latin typeface="Bookman Old Style" panose="02050604050505020204" pitchFamily="18" charset="0"/>
            </a:endParaRPr>
          </a:p>
          <a:p>
            <a:r>
              <a:rPr lang="en-US" sz="3200" dirty="0">
                <a:latin typeface="Bookman Old Style" panose="02050604050505020204" pitchFamily="18" charset="0"/>
              </a:rPr>
              <a:t>log</a:t>
            </a:r>
            <a:r>
              <a:rPr lang="en-US" sz="3200" baseline="-25000" dirty="0">
                <a:latin typeface="Bookman Old Style" panose="02050604050505020204" pitchFamily="18" charset="0"/>
              </a:rPr>
              <a:t>4</a:t>
            </a:r>
            <a:r>
              <a:rPr lang="en-US" sz="3200" dirty="0">
                <a:latin typeface="Bookman Old Style" panose="02050604050505020204" pitchFamily="18" charset="0"/>
              </a:rPr>
              <a:t>(4</a:t>
            </a:r>
            <a:r>
              <a:rPr lang="en-US" sz="3200" baseline="30000" dirty="0">
                <a:latin typeface="Bookman Old Style" panose="02050604050505020204" pitchFamily="18" charset="0"/>
              </a:rPr>
              <a:t>2x</a:t>
            </a:r>
            <a:r>
              <a:rPr lang="en-US" sz="3200" dirty="0">
                <a:latin typeface="Bookman Old Style" panose="02050604050505020204" pitchFamily="18" charset="0"/>
              </a:rPr>
              <a:t>) = _______		</a:t>
            </a:r>
          </a:p>
          <a:p>
            <a:endParaRPr lang="en-US" sz="3200" dirty="0">
              <a:latin typeface="Bookman Old Style" panose="02050604050505020204" pitchFamily="18" charset="0"/>
            </a:endParaRPr>
          </a:p>
          <a:p>
            <a:r>
              <a:rPr lang="en-US" sz="3200" dirty="0" smtClean="0">
                <a:latin typeface="Bookman Old Style" panose="02050604050505020204" pitchFamily="18" charset="0"/>
              </a:rPr>
              <a:t>5</a:t>
            </a:r>
            <a:r>
              <a:rPr lang="en-US" sz="3200" baseline="30000" dirty="0" smtClean="0">
                <a:latin typeface="Bookman Old Style" panose="02050604050505020204" pitchFamily="18" charset="0"/>
              </a:rPr>
              <a:t>log</a:t>
            </a:r>
            <a:r>
              <a:rPr lang="en-US" sz="3200" baseline="-25000" dirty="0" smtClean="0">
                <a:latin typeface="Bookman Old Style" panose="02050604050505020204" pitchFamily="18" charset="0"/>
              </a:rPr>
              <a:t>5</a:t>
            </a:r>
            <a:r>
              <a:rPr lang="en-US" sz="3200" baseline="30000" dirty="0" smtClean="0">
                <a:latin typeface="Bookman Old Style" panose="02050604050505020204" pitchFamily="18" charset="0"/>
              </a:rPr>
              <a:t>(7)</a:t>
            </a:r>
            <a:r>
              <a:rPr lang="en-US" sz="3200" dirty="0" smtClean="0">
                <a:latin typeface="Bookman Old Style" panose="02050604050505020204" pitchFamily="18" charset="0"/>
              </a:rPr>
              <a:t> </a:t>
            </a:r>
            <a:r>
              <a:rPr lang="en-US" sz="3200" dirty="0">
                <a:latin typeface="Bookman Old Style" panose="02050604050505020204" pitchFamily="18" charset="0"/>
              </a:rPr>
              <a:t>= ________		</a:t>
            </a:r>
          </a:p>
          <a:p>
            <a:endParaRPr lang="en-US" sz="3200" dirty="0">
              <a:latin typeface="Bookman Old Style" panose="02050604050505020204" pitchFamily="18" charset="0"/>
            </a:endParaRPr>
          </a:p>
          <a:p>
            <a:r>
              <a:rPr lang="en-US" sz="3200" dirty="0">
                <a:latin typeface="Bookman Old Style" panose="02050604050505020204" pitchFamily="18" charset="0"/>
              </a:rPr>
              <a:t>3</a:t>
            </a:r>
            <a:r>
              <a:rPr lang="en-US" sz="3200" baseline="30000" dirty="0">
                <a:latin typeface="Bookman Old Style" panose="02050604050505020204" pitchFamily="18" charset="0"/>
              </a:rPr>
              <a:t>log</a:t>
            </a:r>
            <a:r>
              <a:rPr lang="en-US" sz="3200" baseline="-25000" dirty="0">
                <a:latin typeface="Bookman Old Style" panose="02050604050505020204" pitchFamily="18" charset="0"/>
              </a:rPr>
              <a:t>3</a:t>
            </a:r>
            <a:r>
              <a:rPr lang="en-US" sz="3200" baseline="30000" dirty="0">
                <a:latin typeface="Bookman Old Style" panose="02050604050505020204" pitchFamily="18" charset="0"/>
              </a:rPr>
              <a:t>(2x)</a:t>
            </a:r>
            <a:r>
              <a:rPr lang="en-US" sz="3200" dirty="0">
                <a:latin typeface="Bookman Old Style" panose="02050604050505020204" pitchFamily="18" charset="0"/>
              </a:rPr>
              <a:t> = _______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349285" y="1365161"/>
            <a:ext cx="4395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Bookman Old Style" panose="02050604050505020204" pitchFamily="18" charset="0"/>
              </a:rPr>
              <a:t>7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463048" y="2547870"/>
            <a:ext cx="7344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Bookman Old Style" panose="02050604050505020204" pitchFamily="18" charset="0"/>
              </a:rPr>
              <a:t>2X</a:t>
            </a:r>
            <a:endParaRPr lang="en-US" sz="3200" dirty="0">
              <a:latin typeface="Bookman Old Style" panose="020506040505050202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223239" y="3751112"/>
            <a:ext cx="4395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Bookman Old Style" panose="02050604050505020204" pitchFamily="18" charset="0"/>
              </a:rPr>
              <a:t>7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203202" y="4924629"/>
            <a:ext cx="7344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Bookman Old Style" panose="02050604050505020204" pitchFamily="18" charset="0"/>
              </a:rPr>
              <a:t>2X</a:t>
            </a:r>
            <a:endParaRPr lang="en-US" sz="32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69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The Common Log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Bookman Old Style" panose="02050604050505020204" pitchFamily="18" charset="0"/>
              </a:rPr>
              <a:t>a log with no indicated base is called the “common” log.  It always has a base of 10</a:t>
            </a:r>
          </a:p>
          <a:p>
            <a:endParaRPr lang="en-US" sz="2800" dirty="0" smtClean="0">
              <a:latin typeface="Bookman Old Style" panose="02050604050505020204" pitchFamily="18" charset="0"/>
            </a:endParaRPr>
          </a:p>
          <a:p>
            <a:pPr algn="ctr"/>
            <a:r>
              <a:rPr lang="en-US" sz="2800" dirty="0" smtClean="0">
                <a:latin typeface="Bookman Old Style" panose="02050604050505020204" pitchFamily="18" charset="0"/>
              </a:rPr>
              <a:t>log(1000) = 3     (10</a:t>
            </a:r>
            <a:r>
              <a:rPr lang="en-US" sz="2800" baseline="30000" dirty="0" smtClean="0">
                <a:latin typeface="Bookman Old Style" panose="02050604050505020204" pitchFamily="18" charset="0"/>
              </a:rPr>
              <a:t>3</a:t>
            </a:r>
            <a:r>
              <a:rPr lang="en-US" sz="2800" dirty="0" smtClean="0">
                <a:latin typeface="Bookman Old Style" panose="02050604050505020204" pitchFamily="18" charset="0"/>
              </a:rPr>
              <a:t> = 1000)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59625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The Natural Log</a:t>
            </a:r>
            <a:endParaRPr lang="en-US" sz="4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869268" y="864108"/>
                <a:ext cx="7489898" cy="5120640"/>
              </a:xfrm>
            </p:spPr>
            <p:txBody>
              <a:bodyPr>
                <a:normAutofit/>
              </a:bodyPr>
              <a:lstStyle/>
              <a:p>
                <a:r>
                  <a:rPr lang="en-US" sz="2800" dirty="0">
                    <a:latin typeface="Bookman Old Style" panose="02050604050505020204" pitchFamily="18" charset="0"/>
                  </a:rPr>
                  <a:t>a log with a base of </a:t>
                </a:r>
                <a:r>
                  <a:rPr lang="en-US" sz="2800" dirty="0" smtClean="0">
                    <a:latin typeface="Bookman Old Style" panose="02050604050505020204" pitchFamily="18" charset="0"/>
                  </a:rPr>
                  <a:t>“e” or </a:t>
                </a:r>
                <a:r>
                  <a:rPr lang="en-US" sz="2800" dirty="0">
                    <a:latin typeface="Bookman Old Style" panose="02050604050505020204" pitchFamily="18" charset="0"/>
                  </a:rPr>
                  <a:t>uses the notation “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𝑙𝑛</m:t>
                    </m:r>
                  </m:oMath>
                </a14:m>
                <a:r>
                  <a:rPr lang="en-US" sz="2800" dirty="0">
                    <a:latin typeface="Bookman Old Style" panose="02050604050505020204" pitchFamily="18" charset="0"/>
                  </a:rPr>
                  <a:t>” is called the natural log</a:t>
                </a:r>
              </a:p>
              <a:p>
                <a:endParaRPr lang="en-US" sz="2800" dirty="0">
                  <a:latin typeface="Bookman Old Style" panose="02050604050505020204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>
                        <a:latin typeface="Cambria Math" panose="02040503050406030204" pitchFamily="18" charset="0"/>
                      </a:rPr>
                      <m:t>ln</m:t>
                    </m:r>
                    <m:r>
                      <a:rPr lang="en-US" sz="2800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 sz="2800">
                        <a:latin typeface="Cambria Math" panose="02040503050406030204" pitchFamily="18" charset="0"/>
                      </a:rPr>
                      <m:t>e</m:t>
                    </m:r>
                    <m:r>
                      <a:rPr lang="en-US" sz="280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800" dirty="0">
                    <a:latin typeface="Bookman Old Style" panose="02050604050505020204" pitchFamily="18" charset="0"/>
                  </a:rPr>
                  <a:t> = </a:t>
                </a:r>
                <a:r>
                  <a:rPr lang="en-US" sz="2800" dirty="0" smtClean="0">
                    <a:latin typeface="Bookman Old Style" panose="02050604050505020204" pitchFamily="18" charset="0"/>
                  </a:rPr>
                  <a:t>1         (e</a:t>
                </a:r>
                <a:r>
                  <a:rPr lang="en-US" sz="2800" baseline="30000" dirty="0" smtClean="0">
                    <a:latin typeface="Bookman Old Style" panose="02050604050505020204" pitchFamily="18" charset="0"/>
                  </a:rPr>
                  <a:t>1</a:t>
                </a:r>
                <a:r>
                  <a:rPr lang="en-US" sz="2800" dirty="0" smtClean="0">
                    <a:latin typeface="Bookman Old Style" panose="02050604050505020204" pitchFamily="18" charset="0"/>
                  </a:rPr>
                  <a:t> </a:t>
                </a:r>
                <a:r>
                  <a:rPr lang="en-US" sz="2800" dirty="0">
                    <a:latin typeface="Bookman Old Style" panose="02050604050505020204" pitchFamily="18" charset="0"/>
                  </a:rPr>
                  <a:t>= </a:t>
                </a:r>
                <a:r>
                  <a:rPr lang="en-US" sz="2800" dirty="0" smtClean="0">
                    <a:latin typeface="Bookman Old Style" panose="02050604050505020204" pitchFamily="18" charset="0"/>
                  </a:rPr>
                  <a:t>e)</a:t>
                </a:r>
                <a:endParaRPr lang="en-US" sz="2800" dirty="0">
                  <a:latin typeface="Bookman Old Style" panose="02050604050505020204" pitchFamily="18" charset="0"/>
                </a:endParaRPr>
              </a:p>
              <a:p>
                <a:endParaRPr lang="en-US" sz="2800" dirty="0" smtClean="0">
                  <a:latin typeface="Bookman Old Style" panose="02050604050505020204" pitchFamily="18" charset="0"/>
                </a:endParaRPr>
              </a:p>
              <a:p>
                <a:endParaRPr lang="en-US" sz="2800" dirty="0">
                  <a:latin typeface="Bookman Old Style" panose="020506040505050202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69268" y="864108"/>
                <a:ext cx="7489898" cy="5120640"/>
              </a:xfrm>
              <a:blipFill rotWithShape="0">
                <a:blip r:embed="rId2"/>
                <a:stretch>
                  <a:fillRect l="-13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35445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Inverse </a:t>
            </a:r>
            <a:r>
              <a:rPr lang="en-US" b="1" dirty="0" err="1" smtClean="0"/>
              <a:t>Properites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524001" y="89165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524001" y="151078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1524001" y="89165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1524001" y="15298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1524001" y="89165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1524001" y="151078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1524001" y="89165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1524001" y="15298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pic>
        <p:nvPicPr>
          <p:cNvPr id="19462" name="Picture 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34369" y="3734636"/>
            <a:ext cx="2920365" cy="695325"/>
          </a:xfrm>
          <a:prstGeom prst="rect">
            <a:avLst/>
          </a:prstGeom>
          <a:noFill/>
        </p:spPr>
      </p:pic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00471" y="1076325"/>
            <a:ext cx="2292398" cy="714375"/>
          </a:xfrm>
          <a:prstGeom prst="rect">
            <a:avLst/>
          </a:prstGeom>
          <a:noFill/>
        </p:spPr>
      </p:pic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00471" y="5094626"/>
            <a:ext cx="2492473" cy="695325"/>
          </a:xfrm>
          <a:prstGeom prst="rect">
            <a:avLst/>
          </a:prstGeom>
          <a:noFill/>
        </p:spPr>
      </p:pic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34369" y="2391814"/>
            <a:ext cx="2053135" cy="790575"/>
          </a:xfrm>
          <a:prstGeom prst="rect">
            <a:avLst/>
          </a:prstGeom>
          <a:noFill/>
        </p:spPr>
      </p:pic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1524001" y="89165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1524001" y="151078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1524001" y="212990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9469" name="Rectangle 13"/>
          <p:cNvSpPr>
            <a:spLocks noChangeArrowheads="1"/>
          </p:cNvSpPr>
          <p:nvPr/>
        </p:nvSpPr>
        <p:spPr bwMode="auto">
          <a:xfrm>
            <a:off x="1524001" y="276808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1524001" y="338720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1524001" y="40063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9472" name="Rectangle 16"/>
          <p:cNvSpPr>
            <a:spLocks noChangeArrowheads="1"/>
          </p:cNvSpPr>
          <p:nvPr/>
        </p:nvSpPr>
        <p:spPr bwMode="auto">
          <a:xfrm>
            <a:off x="1524001" y="462545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9473" name="Rectangle 17"/>
          <p:cNvSpPr>
            <a:spLocks noChangeArrowheads="1"/>
          </p:cNvSpPr>
          <p:nvPr/>
        </p:nvSpPr>
        <p:spPr bwMode="auto">
          <a:xfrm>
            <a:off x="1524001" y="52636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907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Product Property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1524001" y="6154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12105" y="2624070"/>
            <a:ext cx="7629525" cy="914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07390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Quotient Property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1524001" y="94880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69268" y="2587580"/>
            <a:ext cx="6765010" cy="1371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81910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Exponential Functions</a:t>
            </a:r>
            <a:endParaRPr lang="en-US" dirty="0"/>
          </a:p>
        </p:txBody>
      </p:sp>
      <p:sp>
        <p:nvSpPr>
          <p:cNvPr id="10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 smtClean="0"/>
              <a:t>         f(x) = a(b)</a:t>
            </a:r>
            <a:r>
              <a:rPr lang="en-US" sz="5400" baseline="30000" dirty="0" smtClean="0"/>
              <a:t>x</a:t>
            </a:r>
            <a:endParaRPr lang="en-US" sz="5400" dirty="0"/>
          </a:p>
        </p:txBody>
      </p:sp>
      <p:sp>
        <p:nvSpPr>
          <p:cNvPr id="9" name="TextBox 8"/>
          <p:cNvSpPr txBox="1"/>
          <p:nvPr/>
        </p:nvSpPr>
        <p:spPr>
          <a:xfrm>
            <a:off x="4030014" y="1043023"/>
            <a:ext cx="64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600" dirty="0"/>
              <a:t>Variable is in the exponent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6951372" y="3832538"/>
            <a:ext cx="0" cy="76200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668314" y="4770913"/>
            <a:ext cx="3124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Initial Amount</a:t>
            </a:r>
          </a:p>
          <a:p>
            <a:pPr algn="ctr"/>
            <a:r>
              <a:rPr lang="en-US" sz="2800" b="1" dirty="0"/>
              <a:t>(y-intercept)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001000" y="2209801"/>
            <a:ext cx="2667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Growth/Decay</a:t>
            </a:r>
          </a:p>
          <a:p>
            <a:pPr algn="ctr"/>
            <a:r>
              <a:rPr lang="en-US" sz="2400" b="1" dirty="0"/>
              <a:t>Factor</a:t>
            </a:r>
          </a:p>
        </p:txBody>
      </p:sp>
      <p:cxnSp>
        <p:nvCxnSpPr>
          <p:cNvPr id="18" name="Elbow Connector 17"/>
          <p:cNvCxnSpPr/>
          <p:nvPr/>
        </p:nvCxnSpPr>
        <p:spPr>
          <a:xfrm flipV="1">
            <a:off x="7467600" y="2514600"/>
            <a:ext cx="685800" cy="533400"/>
          </a:xfrm>
          <a:prstGeom prst="bentConnector3">
            <a:avLst>
              <a:gd name="adj1" fmla="val -5385"/>
            </a:avLst>
          </a:prstGeom>
          <a:ln w="762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2133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Power Rule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1981201" y="6535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1524001" y="10345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pic>
        <p:nvPicPr>
          <p:cNvPr id="22536" name="Picture 8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12155" y="2852928"/>
            <a:ext cx="6829425" cy="1143000"/>
          </a:xfrm>
          <a:prstGeom prst="rect">
            <a:avLst/>
          </a:prstGeom>
          <a:noFill/>
        </p:spPr>
      </p:pic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1981201" y="6535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8982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Change of Base Formula</a:t>
            </a:r>
            <a:endParaRPr lang="en-US" b="1" dirty="0"/>
          </a:p>
        </p:txBody>
      </p:sp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017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97062" y="2223752"/>
            <a:ext cx="4844844" cy="2057400"/>
          </a:xfrm>
          <a:prstGeom prst="rect">
            <a:avLst/>
          </a:prstGeom>
          <a:noFill/>
        </p:spPr>
      </p:pic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1524001" y="115835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686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Example:</a:t>
            </a:r>
            <a:br>
              <a:rPr lang="en-US" sz="4000" dirty="0" smtClean="0"/>
            </a:br>
            <a:r>
              <a:rPr lang="en-US" sz="4000" dirty="0" smtClean="0"/>
              <a:t>Change of Base</a:t>
            </a:r>
            <a:endParaRPr lang="en-US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4400" i="1">
                              <a:latin typeface="Cambria Math" panose="02040503050406030204" pitchFamily="18" charset="0"/>
                            </a:rPr>
                            <m:t>𝑙𝑜𝑔</m:t>
                          </m:r>
                        </m:e>
                        <m:sub>
                          <m:r>
                            <a:rPr lang="en-US" sz="4400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4400" i="1">
                          <a:latin typeface="Cambria Math" panose="02040503050406030204" pitchFamily="18" charset="0"/>
                        </a:rPr>
                        <m:t>(28)</m:t>
                      </m:r>
                    </m:oMath>
                  </m:oMathPara>
                </a14:m>
                <a:endParaRPr lang="en-US" sz="4400" dirty="0" smtClean="0"/>
              </a:p>
              <a:p>
                <a:pPr marL="0" indent="0">
                  <a:buNone/>
                </a:pPr>
                <a:endParaRPr lang="en-US" sz="4400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4400">
                              <a:latin typeface="Cambria Math" panose="02040503050406030204" pitchFamily="18" charset="0"/>
                            </a:rPr>
                            <m:t>log</m:t>
                          </m:r>
                          <m:r>
                            <a:rPr lang="en-US" sz="4400" i="1">
                              <a:latin typeface="Cambria Math" panose="02040503050406030204" pitchFamily="18" charset="0"/>
                            </a:rPr>
                            <m:t>⁡(28)</m:t>
                          </m:r>
                          <m:r>
                            <m:rPr>
                              <m:nor/>
                            </m:rPr>
                            <a:rPr lang="en-US" sz="4400" dirty="0"/>
                            <m:t> 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4400">
                              <a:latin typeface="Cambria Math" panose="02040503050406030204" pitchFamily="18" charset="0"/>
                            </a:rPr>
                            <m:t>log</m:t>
                          </m:r>
                          <m:r>
                            <a:rPr lang="en-US" sz="4400" i="1">
                              <a:latin typeface="Cambria Math" panose="02040503050406030204" pitchFamily="18" charset="0"/>
                            </a:rPr>
                            <m:t>⁡(</m:t>
                          </m:r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4400" i="1"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m:rPr>
                              <m:nor/>
                            </m:rPr>
                            <a:rPr lang="en-US" sz="4400" dirty="0"/>
                            <m:t> </m:t>
                          </m:r>
                        </m:den>
                      </m:f>
                    </m:oMath>
                  </m:oMathPara>
                </a14:m>
                <a:endParaRPr lang="en-US" sz="4400" dirty="0" smtClean="0"/>
              </a:p>
              <a:p>
                <a:pPr marL="0" indent="0" algn="ctr">
                  <a:buNone/>
                </a:pPr>
                <a:endParaRPr lang="en-US" sz="4400" dirty="0"/>
              </a:p>
              <a:p>
                <a:pPr marL="0" indent="0" algn="ctr">
                  <a:buNone/>
                </a:pPr>
                <a:r>
                  <a:rPr lang="en-US" sz="4400" dirty="0" smtClean="0">
                    <a:latin typeface="Bookman Old Style" panose="02050604050505020204" pitchFamily="18" charset="0"/>
                  </a:rPr>
                  <a:t>3.033</a:t>
                </a:r>
                <a:endParaRPr lang="en-US" sz="4400" dirty="0">
                  <a:latin typeface="Bookman Old Style" panose="020506040505050202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20413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Example: Inverse Properties</a:t>
            </a:r>
            <a:endParaRPr lang="en-US" sz="40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3593508"/>
              </p:ext>
            </p:extLst>
          </p:nvPr>
        </p:nvGraphicFramePr>
        <p:xfrm>
          <a:off x="5589430" y="1123837"/>
          <a:ext cx="3134199" cy="10045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3" imgW="736600" imgH="228600" progId="Equation.3">
                  <p:embed/>
                </p:oleObj>
              </mc:Choice>
              <mc:Fallback>
                <p:oleObj name="Equation" r:id="rId3" imgW="736600" imgH="228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9430" y="1123837"/>
                        <a:ext cx="3134199" cy="100455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398419" y="2781836"/>
                <a:ext cx="3516219" cy="7694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e>
                        <m:sup>
                          <m:sSub>
                            <m:sSubPr>
                              <m:ctrlPr>
                                <a:rPr lang="en-US" sz="48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4800" b="0" i="1" smtClean="0">
                                  <a:latin typeface="Cambria Math" panose="02040503050406030204" pitchFamily="18" charset="0"/>
                                </a:rPr>
                                <m:t>𝑙𝑜𝑔</m:t>
                              </m:r>
                            </m:e>
                            <m:sub>
                              <m:r>
                                <a:rPr lang="en-US" sz="4800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sub>
                          </m:sSub>
                          <m:r>
                            <a:rPr lang="en-US" sz="4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4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  <m:r>
                        <a:rPr lang="en-US" sz="4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e>
                        <m:sup>
                          <m:r>
                            <a:rPr lang="en-US" sz="4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4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8419" y="2781836"/>
                <a:ext cx="3516219" cy="769441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993508" y="4104862"/>
                <a:ext cx="1738874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4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e>
                        <m:sup>
                          <m:r>
                            <a:rPr lang="en-US" sz="4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4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3508" y="4104862"/>
                <a:ext cx="1738874" cy="677108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984755" y="5184541"/>
                <a:ext cx="1789208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4400" b="0" i="1" smtClean="0">
                          <a:latin typeface="Cambria Math" panose="02040503050406030204" pitchFamily="18" charset="0"/>
                        </a:rPr>
                        <m:t>=64</m:t>
                      </m:r>
                    </m:oMath>
                  </m:oMathPara>
                </a14:m>
                <a:endParaRPr lang="en-US" sz="4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4755" y="5184541"/>
                <a:ext cx="1789208" cy="677108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56183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Example: Power Rule</a:t>
            </a:r>
            <a:endParaRPr lang="en-US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869268" y="450761"/>
                <a:ext cx="7315200" cy="6407239"/>
              </a:xfrm>
            </p:spPr>
            <p:txBody>
              <a:bodyPr>
                <a:normAutofit/>
              </a:bodyPr>
              <a:lstStyle/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1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100" i="1"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  <m:sup>
                          <m:r>
                            <a:rPr lang="en-US" sz="41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4100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sz="4100" i="1">
                          <a:latin typeface="Cambria Math" panose="02040503050406030204" pitchFamily="18" charset="0"/>
                        </a:rPr>
                        <m:t>+1=</m:t>
                      </m:r>
                      <m:r>
                        <a:rPr lang="en-US" sz="4100" b="0" i="1" smtClean="0">
                          <a:latin typeface="Cambria Math" panose="02040503050406030204" pitchFamily="18" charset="0"/>
                        </a:rPr>
                        <m:t>9</m:t>
                      </m:r>
                    </m:oMath>
                  </m:oMathPara>
                </a14:m>
                <a:endParaRPr lang="en-US" sz="4100" dirty="0" smtClean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1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100" i="1"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  <m:sup>
                          <m:r>
                            <a:rPr lang="en-US" sz="41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4100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en-US" sz="41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100" b="0" i="1" smtClean="0">
                          <a:latin typeface="Cambria Math" panose="02040503050406030204" pitchFamily="18" charset="0"/>
                        </a:rPr>
                        <m:t>8</m:t>
                      </m:r>
                    </m:oMath>
                  </m:oMathPara>
                </a14:m>
                <a:endParaRPr lang="en-US" sz="4100" b="0" dirty="0" smtClean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1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4100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en-US" sz="41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41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100" i="1"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e>
                                <m:sup>
                                  <m:r>
                                    <a:rPr lang="en-US" sz="41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sz="41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p>
                              </m:sSup>
                            </m:e>
                          </m:d>
                        </m:e>
                      </m:func>
                      <m:r>
                        <a:rPr lang="en-US" sz="41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41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4100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en-US" sz="41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1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US" sz="4100" b="0" dirty="0" smtClean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1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4100" b="0" i="1" smtClean="0">
                          <a:latin typeface="Cambria Math" panose="02040503050406030204" pitchFamily="18" charset="0"/>
                        </a:rPr>
                        <m:t>𝑥𝑙𝑜𝑔</m:t>
                      </m:r>
                      <m:d>
                        <m:dPr>
                          <m:ctrlPr>
                            <a:rPr lang="en-US" sz="41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41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e>
                      </m:d>
                      <m:r>
                        <a:rPr lang="en-US" sz="41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41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4100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ctrlPr>
                                <a:rPr lang="en-US" sz="41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1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US" sz="4100" b="0" dirty="0" smtClean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1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41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4100" b="0" i="1" smtClean="0">
                          <a:latin typeface="Cambria Math" panose="02040503050406030204" pitchFamily="18" charset="0"/>
                        </a:rPr>
                        <m:t>=0.936</m:t>
                      </m:r>
                    </m:oMath>
                  </m:oMathPara>
                </a14:m>
                <a:endParaRPr lang="en-US" sz="4100" b="0" dirty="0" smtClean="0"/>
              </a:p>
              <a:p>
                <a:pPr marL="0" indent="0" algn="ctr">
                  <a:lnSpc>
                    <a:spcPct val="150000"/>
                  </a:lnSpc>
                  <a:buNone/>
                </a:pPr>
                <a:r>
                  <a:rPr lang="en-US" sz="4100" dirty="0" smtClean="0">
                    <a:latin typeface="Bookman Old Style" panose="02050604050505020204" pitchFamily="18" charset="0"/>
                  </a:rPr>
                  <a:t>x=0.468</a:t>
                </a:r>
                <a:endParaRPr lang="en-US" sz="4800" dirty="0"/>
              </a:p>
              <a:p>
                <a:pPr marL="0" indent="0">
                  <a:buNone/>
                </a:pPr>
                <a:endParaRPr lang="en-US" sz="4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69268" y="450761"/>
                <a:ext cx="7315200" cy="6407239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98184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Product Rule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𝑙𝑜𝑔</m:t>
                          </m:r>
                        </m:e>
                        <m:sub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3600" i="1">
                          <a:latin typeface="Cambria Math" panose="02040503050406030204" pitchFamily="18" charset="0"/>
                        </a:rPr>
                        <m:t>(5)+</m:t>
                      </m:r>
                      <m:sSub>
                        <m:sSubPr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𝑙𝑜𝑔</m:t>
                          </m:r>
                        </m:e>
                        <m:sub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36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3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600" i="1">
                          <a:latin typeface="Cambria Math" panose="02040503050406030204" pitchFamily="18" charset="0"/>
                        </a:rPr>
                        <m:t>)=</m:t>
                      </m:r>
                      <m:sSub>
                        <m:sSubPr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𝑙𝑜𝑔</m:t>
                          </m:r>
                        </m:e>
                        <m:sub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3600" i="1">
                          <a:latin typeface="Cambria Math" panose="02040503050406030204" pitchFamily="18" charset="0"/>
                        </a:rPr>
                        <m:t>(10)</m:t>
                      </m:r>
                    </m:oMath>
                  </m:oMathPara>
                </a14:m>
                <a:endParaRPr lang="en-US" sz="3600" dirty="0" smtClean="0"/>
              </a:p>
              <a:p>
                <a:pPr marL="0" indent="0">
                  <a:buNone/>
                </a:pPr>
                <a:endParaRPr lang="en-US" sz="36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𝑙𝑜𝑔</m:t>
                          </m:r>
                        </m:e>
                        <m:sub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3600" i="1">
                          <a:latin typeface="Cambria Math" panose="02040503050406030204" pitchFamily="18" charset="0"/>
                        </a:rPr>
                        <m:t>(5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600" i="1">
                          <a:latin typeface="Cambria Math" panose="02040503050406030204" pitchFamily="18" charset="0"/>
                        </a:rPr>
                        <m:t>)</m:t>
                      </m:r>
                      <m:sSub>
                        <m:sSubPr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𝑙𝑜𝑔</m:t>
                          </m:r>
                        </m:e>
                        <m:sub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3600" i="1">
                          <a:latin typeface="Cambria Math" panose="02040503050406030204" pitchFamily="18" charset="0"/>
                        </a:rPr>
                        <m:t>(10)</m:t>
                      </m:r>
                    </m:oMath>
                  </m:oMathPara>
                </a14:m>
                <a:endParaRPr lang="en-US" sz="3600" dirty="0" smtClean="0"/>
              </a:p>
              <a:p>
                <a:pPr marL="0" indent="0">
                  <a:buNone/>
                </a:pPr>
                <a:endParaRPr lang="en-US" sz="36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=10</m:t>
                      </m:r>
                    </m:oMath>
                  </m:oMathPara>
                </a14:m>
                <a:endParaRPr lang="en-US" sz="3600" b="0" dirty="0" smtClean="0"/>
              </a:p>
              <a:p>
                <a:pPr marL="0" indent="0">
                  <a:buNone/>
                </a:pPr>
                <a:endParaRPr lang="en-US" sz="3600" dirty="0"/>
              </a:p>
              <a:p>
                <a:pPr marL="0" indent="0" algn="ctr">
                  <a:buNone/>
                </a:pPr>
                <a:r>
                  <a:rPr lang="en-US" sz="3600" dirty="0">
                    <a:latin typeface="Bookman Old Style" panose="02050604050505020204" pitchFamily="18" charset="0"/>
                  </a:rPr>
                  <a:t>x</a:t>
                </a:r>
                <a:r>
                  <a:rPr lang="en-US" sz="3600" dirty="0" smtClean="0">
                    <a:latin typeface="Bookman Old Style" panose="02050604050505020204" pitchFamily="18" charset="0"/>
                  </a:rPr>
                  <a:t>= 2</a:t>
                </a:r>
                <a:endParaRPr lang="en-US" sz="3600" dirty="0">
                  <a:latin typeface="Bookman Old Style" panose="020506040505050202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9610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16990" y="762001"/>
            <a:ext cx="298511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/>
              <a:t>Growth</a:t>
            </a:r>
            <a:r>
              <a:rPr lang="en-US" sz="4400" dirty="0"/>
              <a:t> b&gt;1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58000" y="762001"/>
            <a:ext cx="3429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Decay</a:t>
            </a:r>
            <a:r>
              <a:rPr lang="en-US" sz="4400" dirty="0"/>
              <a:t> b&lt; </a:t>
            </a:r>
            <a:r>
              <a:rPr lang="en-US" sz="4400" dirty="0" smtClean="0"/>
              <a:t>1</a:t>
            </a:r>
            <a:endParaRPr lang="en-US" sz="4400" dirty="0"/>
          </a:p>
        </p:txBody>
      </p:sp>
      <p:sp>
        <p:nvSpPr>
          <p:cNvPr id="7" name="TextBox 6"/>
          <p:cNvSpPr txBox="1"/>
          <p:nvPr/>
        </p:nvSpPr>
        <p:spPr>
          <a:xfrm>
            <a:off x="1364589" y="5029201"/>
            <a:ext cx="4114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latin typeface="Bookman Old Style" pitchFamily="18" charset="0"/>
              </a:rPr>
              <a:t>y = 100(</a:t>
            </a:r>
            <a:r>
              <a:rPr lang="en-US" sz="4400" b="1" dirty="0">
                <a:solidFill>
                  <a:srgbClr val="C00000"/>
                </a:solidFill>
                <a:latin typeface="Bookman Old Style" pitchFamily="18" charset="0"/>
              </a:rPr>
              <a:t>1.3</a:t>
            </a:r>
            <a:r>
              <a:rPr lang="en-US" sz="4400" b="1" dirty="0">
                <a:latin typeface="Bookman Old Style" pitchFamily="18" charset="0"/>
              </a:rPr>
              <a:t>)</a:t>
            </a:r>
            <a:r>
              <a:rPr lang="en-US" sz="4400" b="1" baseline="30000" dirty="0">
                <a:latin typeface="Bookman Old Style" pitchFamily="18" charset="0"/>
              </a:rPr>
              <a:t>x</a:t>
            </a:r>
            <a:endParaRPr lang="en-US" sz="4400" b="1" dirty="0">
              <a:latin typeface="Bookman Old Style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0" y="5029201"/>
            <a:ext cx="457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latin typeface="Bookman Old Style" pitchFamily="18" charset="0"/>
              </a:rPr>
              <a:t>y = 100(</a:t>
            </a:r>
            <a:r>
              <a:rPr lang="en-US" sz="4400" b="1" dirty="0">
                <a:solidFill>
                  <a:srgbClr val="C00000"/>
                </a:solidFill>
                <a:latin typeface="Bookman Old Style" pitchFamily="18" charset="0"/>
              </a:rPr>
              <a:t>0.3</a:t>
            </a:r>
            <a:r>
              <a:rPr lang="en-US" sz="4400" b="1" dirty="0">
                <a:latin typeface="Bookman Old Style" pitchFamily="18" charset="0"/>
              </a:rPr>
              <a:t>)</a:t>
            </a:r>
            <a:r>
              <a:rPr lang="en-US" sz="4400" b="1" baseline="30000" dirty="0">
                <a:latin typeface="Bookman Old Style" pitchFamily="18" charset="0"/>
              </a:rPr>
              <a:t>x</a:t>
            </a:r>
            <a:endParaRPr lang="en-US" sz="4400" b="1" dirty="0">
              <a:latin typeface="Bookman Old Style" pitchFamily="18" charset="0"/>
            </a:endParaRPr>
          </a:p>
        </p:txBody>
      </p:sp>
      <p:sp>
        <p:nvSpPr>
          <p:cNvPr id="10" name="Arc 9"/>
          <p:cNvSpPr/>
          <p:nvPr/>
        </p:nvSpPr>
        <p:spPr>
          <a:xfrm rot="5400000">
            <a:off x="-654728" y="539720"/>
            <a:ext cx="3505200" cy="3873559"/>
          </a:xfrm>
          <a:prstGeom prst="arc">
            <a:avLst>
              <a:gd name="adj1" fmla="val 15909084"/>
              <a:gd name="adj2" fmla="val 106908"/>
            </a:avLst>
          </a:prstGeom>
          <a:ln w="76200"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c 10"/>
          <p:cNvSpPr/>
          <p:nvPr/>
        </p:nvSpPr>
        <p:spPr>
          <a:xfrm rot="10800000">
            <a:off x="7584583" y="355541"/>
            <a:ext cx="3505200" cy="3873559"/>
          </a:xfrm>
          <a:prstGeom prst="arc">
            <a:avLst>
              <a:gd name="adj1" fmla="val 15909084"/>
              <a:gd name="adj2" fmla="val 106908"/>
            </a:avLst>
          </a:prstGeom>
          <a:ln w="76200">
            <a:solidFill>
              <a:srgbClr val="00B05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1897989" y="1981200"/>
            <a:ext cx="0" cy="2667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48927" y="4572000"/>
            <a:ext cx="3124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8194183" y="1977479"/>
            <a:ext cx="0" cy="2667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742090" y="4492079"/>
            <a:ext cx="3124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5676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Growth/Decay Rate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7" y="864108"/>
            <a:ext cx="7708839" cy="5120640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b = 1 means b = 100% (stays the same)</a:t>
            </a:r>
          </a:p>
          <a:p>
            <a:endParaRPr lang="en-US" sz="32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sz="3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b – 1 = Growth/Decay RATE</a:t>
            </a:r>
          </a:p>
          <a:p>
            <a:endParaRPr lang="en-US" sz="32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sz="3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Ex)		y = 5(1.12)x</a:t>
            </a:r>
          </a:p>
          <a:p>
            <a:endParaRPr lang="en-US" sz="32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sz="3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		1.12 is growth </a:t>
            </a:r>
            <a:r>
              <a:rPr lang="en-US" sz="3200" u="sng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factor</a:t>
            </a:r>
          </a:p>
          <a:p>
            <a:endParaRPr lang="en-US" sz="32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sz="3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		0.12 (or 12%) is </a:t>
            </a:r>
            <a:r>
              <a:rPr lang="en-US" sz="3200" u="sng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growth rate</a:t>
            </a:r>
            <a:endParaRPr lang="en-US" sz="3200" u="sng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8589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Examples: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3425780" y="1613078"/>
            <a:ext cx="4724400" cy="4373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>
                <a:latin typeface="Bookman Old Style" pitchFamily="18" charset="0"/>
              </a:rPr>
              <a:t>1.  y = 12(0.92)</a:t>
            </a:r>
            <a:r>
              <a:rPr lang="en-US" sz="4000" baseline="30000" dirty="0">
                <a:latin typeface="Bookman Old Style" pitchFamily="18" charset="0"/>
              </a:rPr>
              <a:t>x</a:t>
            </a:r>
            <a:r>
              <a:rPr lang="en-US" sz="4000" dirty="0">
                <a:latin typeface="Bookman Old Style" pitchFamily="18" charset="0"/>
              </a:rPr>
              <a:t> </a:t>
            </a:r>
          </a:p>
          <a:p>
            <a:endParaRPr lang="en-US" sz="4000" dirty="0">
              <a:latin typeface="Bookman Old Style" pitchFamily="18" charset="0"/>
            </a:endParaRPr>
          </a:p>
          <a:p>
            <a:endParaRPr lang="en-US" sz="4000" dirty="0">
              <a:latin typeface="Bookman Old Style" pitchFamily="18" charset="0"/>
            </a:endParaRPr>
          </a:p>
          <a:p>
            <a:endParaRPr lang="en-US" sz="4000" dirty="0">
              <a:latin typeface="Bookman Old Style" pitchFamily="18" charset="0"/>
            </a:endParaRPr>
          </a:p>
          <a:p>
            <a:pPr>
              <a:buNone/>
            </a:pPr>
            <a:r>
              <a:rPr lang="en-US" sz="4000" dirty="0">
                <a:latin typeface="Bookman Old Style" pitchFamily="18" charset="0"/>
              </a:rPr>
              <a:t>2.  y = 5(1.5)</a:t>
            </a:r>
            <a:r>
              <a:rPr lang="en-US" sz="4000" baseline="30000" dirty="0">
                <a:latin typeface="Bookman Old Style" pitchFamily="18" charset="0"/>
              </a:rPr>
              <a:t>x</a:t>
            </a:r>
            <a:endParaRPr lang="en-US" sz="4000" dirty="0">
              <a:latin typeface="Bookman Old Style" pitchFamily="18" charset="0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half" idx="4294967295"/>
          </p:nvPr>
        </p:nvSpPr>
        <p:spPr>
          <a:xfrm>
            <a:off x="7924800" y="1752600"/>
            <a:ext cx="4267200" cy="4495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Bookman Old Style" pitchFamily="18" charset="0"/>
              </a:rPr>
              <a:t>Decay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Bookman Old Style" pitchFamily="18" charset="0"/>
              </a:rPr>
              <a:t>Decay factor =0.92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Bookman Old Style" pitchFamily="18" charset="0"/>
              </a:rPr>
              <a:t>Rate of decay = -.08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Bookman Old Style" pitchFamily="18" charset="0"/>
              </a:rPr>
              <a:t>Y-intercept = 12</a:t>
            </a:r>
          </a:p>
          <a:p>
            <a:pPr>
              <a:buNone/>
            </a:pPr>
            <a:endParaRPr lang="en-US" dirty="0" smtClean="0">
              <a:latin typeface="Bookman Old Style" pitchFamily="18" charset="0"/>
            </a:endParaRPr>
          </a:p>
          <a:p>
            <a:pPr>
              <a:buNone/>
            </a:pPr>
            <a:endParaRPr lang="en-US" dirty="0">
              <a:latin typeface="Bookman Old Style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Bookman Old Style" pitchFamily="18" charset="0"/>
              </a:rPr>
              <a:t>Growth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Bookman Old Style" pitchFamily="18" charset="0"/>
              </a:rPr>
              <a:t>Growth factor = 1.5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Bookman Old Style" pitchFamily="18" charset="0"/>
              </a:rPr>
              <a:t>Rate of growth = 0.5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Bookman Old Style" pitchFamily="18" charset="0"/>
              </a:rPr>
              <a:t>Y-intercept = 5</a:t>
            </a:r>
          </a:p>
        </p:txBody>
      </p:sp>
    </p:spTree>
    <p:extLst>
      <p:ext uri="{BB962C8B-B14F-4D97-AF65-F5344CB8AC3E}">
        <p14:creationId xmlns:p14="http://schemas.microsoft.com/office/powerpoint/2010/main" val="933856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Population Growth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9130" y="2586507"/>
            <a:ext cx="6006906" cy="1066800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524001" y="89165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4614930" y="3653307"/>
            <a:ext cx="0" cy="9144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499945" y="4567708"/>
            <a:ext cx="23948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 Amount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6748530" y="2129307"/>
            <a:ext cx="0" cy="6096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691131" y="1519708"/>
            <a:ext cx="49852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Principal (starting) Amount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8958330" y="3424707"/>
            <a:ext cx="0" cy="6858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590808" y="4275319"/>
            <a:ext cx="27350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Rate (decimal)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9936036" y="2854817"/>
            <a:ext cx="6858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0664765" y="2535132"/>
            <a:ext cx="11657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 </a:t>
            </a:r>
          </a:p>
        </p:txBody>
      </p:sp>
    </p:spTree>
    <p:extLst>
      <p:ext uri="{BB962C8B-B14F-4D97-AF65-F5344CB8AC3E}">
        <p14:creationId xmlns:p14="http://schemas.microsoft.com/office/powerpoint/2010/main" val="1606495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  <p:bldP spid="17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Compound Interest Formula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676401" y="222515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1676401" y="222515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90376" y="1250036"/>
            <a:ext cx="4938045" cy="1344455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4838164" y="2677164"/>
            <a:ext cx="6019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/>
              <a:t>P(t) </a:t>
            </a:r>
            <a:r>
              <a:rPr lang="en-US" sz="3200" dirty="0"/>
              <a:t>= total amount at time “t”</a:t>
            </a:r>
          </a:p>
          <a:p>
            <a:pPr>
              <a:lnSpc>
                <a:spcPct val="150000"/>
              </a:lnSpc>
            </a:pPr>
            <a:r>
              <a:rPr lang="en-US" sz="3200" b="1" dirty="0"/>
              <a:t>P</a:t>
            </a:r>
            <a:r>
              <a:rPr lang="en-US" sz="3200" b="1" baseline="-25000" dirty="0"/>
              <a:t>o</a:t>
            </a:r>
            <a:r>
              <a:rPr lang="en-US" sz="3200" dirty="0"/>
              <a:t> = total amount at time “zero”</a:t>
            </a:r>
          </a:p>
          <a:p>
            <a:pPr>
              <a:lnSpc>
                <a:spcPct val="150000"/>
              </a:lnSpc>
            </a:pPr>
            <a:r>
              <a:rPr lang="en-US" sz="3200" b="1" dirty="0"/>
              <a:t>r</a:t>
            </a:r>
            <a:r>
              <a:rPr lang="en-US" sz="3200" dirty="0"/>
              <a:t> = growth/decay rate (decimal)</a:t>
            </a:r>
          </a:p>
          <a:p>
            <a:pPr>
              <a:lnSpc>
                <a:spcPct val="150000"/>
              </a:lnSpc>
            </a:pPr>
            <a:r>
              <a:rPr lang="en-US" sz="3200" b="1" dirty="0"/>
              <a:t>n</a:t>
            </a:r>
            <a:r>
              <a:rPr lang="en-US" sz="3200" dirty="0"/>
              <a:t> = number of compounds</a:t>
            </a:r>
          </a:p>
          <a:p>
            <a:pPr>
              <a:lnSpc>
                <a:spcPct val="150000"/>
              </a:lnSpc>
            </a:pPr>
            <a:r>
              <a:rPr lang="en-US" sz="3200" b="1" dirty="0"/>
              <a:t>t</a:t>
            </a:r>
            <a:r>
              <a:rPr lang="en-US" sz="3200" dirty="0"/>
              <a:t> = time </a:t>
            </a:r>
          </a:p>
        </p:txBody>
      </p:sp>
    </p:spTree>
    <p:extLst>
      <p:ext uri="{BB962C8B-B14F-4D97-AF65-F5344CB8AC3E}">
        <p14:creationId xmlns:p14="http://schemas.microsoft.com/office/powerpoint/2010/main" val="2180015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480811"/>
            <a:ext cx="8305800" cy="5846136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3200" dirty="0" smtClean="0"/>
              <a:t>Compounded</a:t>
            </a:r>
            <a:r>
              <a:rPr lang="en-US" sz="3200" b="1" dirty="0" smtClean="0"/>
              <a:t> annually</a:t>
            </a:r>
            <a:r>
              <a:rPr lang="en-US" sz="3200" dirty="0" smtClean="0"/>
              <a:t>:  </a:t>
            </a:r>
            <a:r>
              <a:rPr lang="en-US" sz="3200" dirty="0"/>
              <a:t>n = 1</a:t>
            </a:r>
          </a:p>
          <a:p>
            <a:pPr>
              <a:lnSpc>
                <a:spcPct val="200000"/>
              </a:lnSpc>
            </a:pPr>
            <a:r>
              <a:rPr lang="en-US" sz="3200" dirty="0"/>
              <a:t>Compounded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monthly: </a:t>
            </a:r>
            <a:r>
              <a:rPr lang="en-US" sz="3200" dirty="0"/>
              <a:t> n = 12</a:t>
            </a:r>
          </a:p>
          <a:p>
            <a:pPr>
              <a:lnSpc>
                <a:spcPct val="200000"/>
              </a:lnSpc>
            </a:pPr>
            <a:r>
              <a:rPr lang="en-US" sz="3200" dirty="0"/>
              <a:t>Compounded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quarterly: </a:t>
            </a:r>
            <a:r>
              <a:rPr lang="en-US" sz="3200" dirty="0"/>
              <a:t> n = 4</a:t>
            </a:r>
          </a:p>
          <a:p>
            <a:pPr>
              <a:lnSpc>
                <a:spcPct val="200000"/>
              </a:lnSpc>
            </a:pPr>
            <a:r>
              <a:rPr lang="en-US" sz="3200" dirty="0"/>
              <a:t>Compounded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bi-monthly: </a:t>
            </a:r>
            <a:r>
              <a:rPr lang="en-US" sz="3200" dirty="0"/>
              <a:t>n = 24 </a:t>
            </a:r>
          </a:p>
          <a:p>
            <a:pPr>
              <a:lnSpc>
                <a:spcPct val="200000"/>
              </a:lnSpc>
            </a:pPr>
            <a:r>
              <a:rPr lang="en-US" sz="3200" dirty="0"/>
              <a:t>Compounded </a:t>
            </a:r>
            <a:r>
              <a:rPr lang="en-US" sz="3200" b="1" dirty="0"/>
              <a:t>daily</a:t>
            </a:r>
            <a:r>
              <a:rPr lang="en-US" sz="3200" dirty="0"/>
              <a:t>:  n = 365</a:t>
            </a:r>
          </a:p>
        </p:txBody>
      </p:sp>
    </p:spTree>
    <p:extLst>
      <p:ext uri="{BB962C8B-B14F-4D97-AF65-F5344CB8AC3E}">
        <p14:creationId xmlns:p14="http://schemas.microsoft.com/office/powerpoint/2010/main" val="255983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Compounded Continuously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1524001" y="81545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9175353" y="2386885"/>
            <a:ext cx="0" cy="76200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526867" y="3342383"/>
            <a:ext cx="315663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number “e”</a:t>
            </a:r>
          </a:p>
          <a:p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2</a:t>
            </a:r>
            <a:r>
              <a:rPr lang="en-US" sz="3200" b="1" baseline="30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071913" y="3600200"/>
            <a:ext cx="609600" cy="948267"/>
          </a:xfrm>
          <a:prstGeom prst="rect">
            <a:avLst/>
          </a:prstGeom>
          <a:noFill/>
        </p:spPr>
      </p:pic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1524001" y="805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52015" y="1257300"/>
            <a:ext cx="5549705" cy="1371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77053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TotalTime>840</TotalTime>
  <Words>357</Words>
  <Application>Microsoft Office PowerPoint</Application>
  <PresentationFormat>Widescreen</PresentationFormat>
  <Paragraphs>141</Paragraphs>
  <Slides>25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5" baseType="lpstr">
      <vt:lpstr>Arial</vt:lpstr>
      <vt:lpstr>Bookman Old Style</vt:lpstr>
      <vt:lpstr>Cambria</vt:lpstr>
      <vt:lpstr>Cambria Math</vt:lpstr>
      <vt:lpstr>Corbel</vt:lpstr>
      <vt:lpstr>Times New Roman</vt:lpstr>
      <vt:lpstr>Wingdings</vt:lpstr>
      <vt:lpstr>Wingdings 2</vt:lpstr>
      <vt:lpstr>Frame</vt:lpstr>
      <vt:lpstr>Equation</vt:lpstr>
      <vt:lpstr>Exponential &amp; Logarithmic Functions</vt:lpstr>
      <vt:lpstr>Exponential Functions</vt:lpstr>
      <vt:lpstr>PowerPoint Presentation</vt:lpstr>
      <vt:lpstr>Growth/Decay Rate</vt:lpstr>
      <vt:lpstr>Examples:</vt:lpstr>
      <vt:lpstr>Population Growth</vt:lpstr>
      <vt:lpstr>Compound Interest Formula</vt:lpstr>
      <vt:lpstr>PowerPoint Presentation</vt:lpstr>
      <vt:lpstr>Compounded Continuously</vt:lpstr>
      <vt:lpstr>Half - Life</vt:lpstr>
      <vt:lpstr>PowerPoint Presentation</vt:lpstr>
      <vt:lpstr>“TO THE WHAT” ?</vt:lpstr>
      <vt:lpstr>Inverse Functions</vt:lpstr>
      <vt:lpstr>Like bases will cancel out</vt:lpstr>
      <vt:lpstr>The Common Log</vt:lpstr>
      <vt:lpstr>The Natural Log</vt:lpstr>
      <vt:lpstr>Inverse Properites</vt:lpstr>
      <vt:lpstr>Product Property</vt:lpstr>
      <vt:lpstr>Quotient Property</vt:lpstr>
      <vt:lpstr>Power Rule</vt:lpstr>
      <vt:lpstr>Change of Base Formula</vt:lpstr>
      <vt:lpstr>Example: Change of Base</vt:lpstr>
      <vt:lpstr>Example: Inverse Properties</vt:lpstr>
      <vt:lpstr>Example: Power Rule</vt:lpstr>
      <vt:lpstr>Example: Product Rule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Exponential &amp; Logarithmic Functions</dc:title>
  <dc:creator>Adrienne Ballin</dc:creator>
  <cp:lastModifiedBy>Ritsick, Darrell</cp:lastModifiedBy>
  <cp:revision>10</cp:revision>
  <dcterms:created xsi:type="dcterms:W3CDTF">2015-08-30T14:42:24Z</dcterms:created>
  <dcterms:modified xsi:type="dcterms:W3CDTF">2015-09-01T14:22:08Z</dcterms:modified>
</cp:coreProperties>
</file>