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7" r:id="rId3"/>
    <p:sldId id="288" r:id="rId4"/>
    <p:sldId id="289" r:id="rId5"/>
    <p:sldId id="265" r:id="rId6"/>
    <p:sldId id="266" r:id="rId7"/>
    <p:sldId id="267" r:id="rId8"/>
    <p:sldId id="268" r:id="rId9"/>
    <p:sldId id="285" r:id="rId10"/>
    <p:sldId id="286" r:id="rId11"/>
    <p:sldId id="272" r:id="rId12"/>
    <p:sldId id="290" r:id="rId13"/>
    <p:sldId id="291" r:id="rId14"/>
    <p:sldId id="257" r:id="rId15"/>
    <p:sldId id="258" r:id="rId16"/>
    <p:sldId id="259" r:id="rId17"/>
    <p:sldId id="292" r:id="rId18"/>
    <p:sldId id="260" r:id="rId19"/>
    <p:sldId id="261" r:id="rId20"/>
    <p:sldId id="262" r:id="rId21"/>
    <p:sldId id="263" r:id="rId22"/>
    <p:sldId id="276" r:id="rId23"/>
    <p:sldId id="273" r:id="rId24"/>
    <p:sldId id="275" r:id="rId25"/>
    <p:sldId id="281" r:id="rId26"/>
    <p:sldId id="283" r:id="rId27"/>
    <p:sldId id="282" r:id="rId28"/>
    <p:sldId id="278" r:id="rId29"/>
    <p:sldId id="284" r:id="rId30"/>
    <p:sldId id="274" r:id="rId31"/>
    <p:sldId id="277" r:id="rId32"/>
    <p:sldId id="28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9CFB2-7F67-4F87-A755-43F958DAAE4A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36513-554A-479F-8925-5A0E6E99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2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36513-554A-479F-8925-5A0E6E998A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4A78E6-78E0-46C2-A957-689AD49BF5B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E55E52-FB4E-43C0-8E0A-D35FF71A4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Domain &amp; Range of a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Which parent functions will have a domain that is </a:t>
            </a:r>
            <a:r>
              <a:rPr lang="en-US" b="1" u="sng" dirty="0"/>
              <a:t>not</a:t>
            </a:r>
            <a:r>
              <a:rPr lang="en-US" dirty="0"/>
              <a:t> all real numbers?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Algebraic Method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04800"/>
            <a:ext cx="4881563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Graphical Method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04800"/>
            <a:ext cx="4881563" cy="762000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733800" y="1606296"/>
            <a:ext cx="4343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Method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04800"/>
            <a:ext cx="4881563" cy="762000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657600" y="1606296"/>
            <a:ext cx="3871913" cy="260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08598"/>
              </p:ext>
            </p:extLst>
          </p:nvPr>
        </p:nvGraphicFramePr>
        <p:xfrm>
          <a:off x="4038600" y="1676400"/>
          <a:ext cx="4724402" cy="1295400"/>
        </p:xfrm>
        <a:graphic>
          <a:graphicData uri="http://schemas.openxmlformats.org/drawingml/2006/table">
            <a:tbl>
              <a:tblPr/>
              <a:tblGrid>
                <a:gridCol w="316426"/>
                <a:gridCol w="629028"/>
                <a:gridCol w="629028"/>
                <a:gridCol w="629984"/>
                <a:gridCol w="629984"/>
                <a:gridCol w="629984"/>
                <a:gridCol w="629984"/>
                <a:gridCol w="629984"/>
              </a:tblGrid>
              <a:tr h="64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-4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4038601"/>
            <a:ext cx="891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there a limit on how LOW the “y” values can be? 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there a limit on how HIGH the “y” values can be? 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en-US" sz="2400" dirty="0"/>
              <a:t>In general what values are possible outputs for this function?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33400"/>
            <a:ext cx="4437888" cy="6096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4007823"/>
            <a:ext cx="8915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there a limit on how LOW the “y” values can be? 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there a limit on how HIGH the “y” values can be? 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en-US" sz="2000" dirty="0"/>
              <a:t>In general what values are possible outputs for this function?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57200"/>
            <a:ext cx="4138448" cy="53340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68403"/>
              </p:ext>
            </p:extLst>
          </p:nvPr>
        </p:nvGraphicFramePr>
        <p:xfrm>
          <a:off x="4114800" y="1524000"/>
          <a:ext cx="4724401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660"/>
                <a:gridCol w="628138"/>
                <a:gridCol w="628138"/>
                <a:gridCol w="629093"/>
                <a:gridCol w="629093"/>
                <a:gridCol w="629093"/>
                <a:gridCol w="629093"/>
                <a:gridCol w="629093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40386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Considering the fact that the table and graph continue forever in both directions, is there a limit on how high or low the outputs can be?</a:t>
            </a:r>
          </a:p>
          <a:p>
            <a:r>
              <a:rPr lang="en-US" sz="2000" dirty="0"/>
              <a:t> 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419600" y="395785"/>
                <a:ext cx="3810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95785"/>
                <a:ext cx="3810000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63945"/>
              </p:ext>
            </p:extLst>
          </p:nvPr>
        </p:nvGraphicFramePr>
        <p:xfrm>
          <a:off x="4190999" y="1676396"/>
          <a:ext cx="4572003" cy="132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219"/>
                <a:gridCol w="608737"/>
                <a:gridCol w="608737"/>
                <a:gridCol w="609662"/>
                <a:gridCol w="609662"/>
                <a:gridCol w="609662"/>
                <a:gridCol w="609662"/>
                <a:gridCol w="609662"/>
              </a:tblGrid>
              <a:tr h="660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-3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Range of a function: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Set of all possible output (y) values that a function gives using all possible inputs.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52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 1)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57200"/>
            <a:ext cx="4158343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 2)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1000"/>
            <a:ext cx="5181600" cy="656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1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828800" y="1600200"/>
          <a:ext cx="5333999" cy="1371600"/>
        </p:xfrm>
        <a:graphic>
          <a:graphicData uri="http://schemas.openxmlformats.org/drawingml/2006/table">
            <a:tbl>
              <a:tblPr/>
              <a:tblGrid>
                <a:gridCol w="884117"/>
                <a:gridCol w="741647"/>
                <a:gridCol w="741647"/>
                <a:gridCol w="741647"/>
                <a:gridCol w="741647"/>
                <a:gridCol w="741647"/>
                <a:gridCol w="741647"/>
              </a:tblGrid>
              <a:tr h="666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mbria"/>
                          <a:ea typeface="Calibri"/>
                          <a:cs typeface="Times New Roman"/>
                        </a:rPr>
                        <a:t>x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mbria"/>
                          <a:ea typeface="Calibri"/>
                          <a:cs typeface="Times New Roman"/>
                        </a:rPr>
                        <a:t>-6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mbria"/>
                          <a:ea typeface="Calibri"/>
                          <a:cs typeface="Times New Roman"/>
                        </a:rPr>
                        <a:t>-2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mbria"/>
                          <a:ea typeface="Calibri"/>
                          <a:cs typeface="Times New Roman"/>
                        </a:rPr>
                        <a:t>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mbria"/>
                          <a:ea typeface="Calibri"/>
                          <a:cs typeface="Times New Roman"/>
                        </a:rPr>
                        <a:t>8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mbria"/>
                          <a:ea typeface="Calibri"/>
                          <a:cs typeface="Times New Roman"/>
                        </a:rPr>
                        <a:t>f(x)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57200"/>
            <a:ext cx="5462752" cy="685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2400" y="3048000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 startAt="2"/>
            </a:pPr>
            <a:r>
              <a:rPr lang="en-US" sz="2800" dirty="0" smtClean="0"/>
              <a:t>Were </a:t>
            </a:r>
            <a:r>
              <a:rPr lang="en-US" sz="2800" dirty="0"/>
              <a:t>there any input values that did not give you an output</a:t>
            </a:r>
            <a:r>
              <a:rPr lang="en-US" sz="2800" dirty="0" smtClean="0"/>
              <a:t>?</a:t>
            </a:r>
          </a:p>
          <a:p>
            <a:pPr marL="342900" indent="-342900">
              <a:buAutoNum type="alphaLcPeriod" startAt="2"/>
            </a:pPr>
            <a:endParaRPr lang="en-US" sz="2800" dirty="0"/>
          </a:p>
          <a:p>
            <a:pPr marL="342900" indent="-342900">
              <a:buFontTx/>
              <a:buAutoNum type="alphaLcPeriod" startAt="2"/>
            </a:pPr>
            <a:r>
              <a:rPr lang="en-US" sz="2800" dirty="0" smtClean="0"/>
              <a:t>Can </a:t>
            </a:r>
            <a:r>
              <a:rPr lang="en-US" sz="2800" dirty="0"/>
              <a:t>you think of ANY input that would not give you an output?</a:t>
            </a:r>
          </a:p>
          <a:p>
            <a:pPr marL="342900" indent="-342900">
              <a:buAutoNum type="alphaLcPeriod" startAt="2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09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 3)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49773"/>
            <a:ext cx="4361688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 4)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95211"/>
                <a:ext cx="2752741" cy="102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 = </m:t>
                      </m:r>
                      <m:f>
                        <m:f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95211"/>
                <a:ext cx="2752741" cy="1025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5088" y="1295400"/>
            <a:ext cx="53589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7296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3733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y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≥ -4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371600"/>
            <a:ext cx="480692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981200"/>
            <a:ext cx="7296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3733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24539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0" y="3124200"/>
            <a:ext cx="729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32004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y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≤ 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mathnstuff.com/math/algebra/gif1/0208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14400"/>
            <a:ext cx="5347568" cy="3581400"/>
          </a:xfrm>
          <a:prstGeom prst="rect">
            <a:avLst/>
          </a:prstGeom>
          <a:noFill/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572000"/>
            <a:ext cx="729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4572000"/>
            <a:ext cx="373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≥ -6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y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-3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066800"/>
            <a:ext cx="5009322" cy="1066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971800"/>
            <a:ext cx="729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2971800"/>
            <a:ext cx="3733800" cy="201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-8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y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143000"/>
            <a:ext cx="5060674" cy="9906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971800"/>
            <a:ext cx="729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2971800"/>
            <a:ext cx="3733800" cy="201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1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y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8974" y="685800"/>
            <a:ext cx="498502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295400"/>
            <a:ext cx="7296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3733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y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≥ 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066800"/>
            <a:ext cx="4862945" cy="99060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2971800"/>
            <a:ext cx="729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2971800"/>
            <a:ext cx="3733800" cy="201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0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y 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≥ -4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B.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752600" y="1524000"/>
          <a:ext cx="5486407" cy="1371599"/>
        </p:xfrm>
        <a:graphic>
          <a:graphicData uri="http://schemas.openxmlformats.org/drawingml/2006/table">
            <a:tbl>
              <a:tblPr/>
              <a:tblGrid>
                <a:gridCol w="909379"/>
                <a:gridCol w="762838"/>
                <a:gridCol w="762838"/>
                <a:gridCol w="762838"/>
                <a:gridCol w="762838"/>
                <a:gridCol w="762838"/>
                <a:gridCol w="762838"/>
              </a:tblGrid>
              <a:tr h="599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mbria"/>
                          <a:ea typeface="Calibri"/>
                          <a:cs typeface="Times New Roman"/>
                        </a:rPr>
                        <a:t>x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mbria"/>
                          <a:ea typeface="Calibri"/>
                          <a:cs typeface="Times New Roman"/>
                        </a:rPr>
                        <a:t>-1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mbria"/>
                          <a:ea typeface="Calibri"/>
                          <a:cs typeface="Times New Roman"/>
                        </a:rPr>
                        <a:t>0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mbria"/>
                          <a:ea typeface="Calibri"/>
                          <a:cs typeface="Times New Roman"/>
                        </a:rPr>
                        <a:t>f(x)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28600"/>
            <a:ext cx="4348163" cy="838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2400" y="2971800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 startAt="2"/>
            </a:pPr>
            <a:r>
              <a:rPr lang="en-US" sz="2800" dirty="0" smtClean="0"/>
              <a:t>Which </a:t>
            </a:r>
            <a:r>
              <a:rPr lang="en-US" sz="2800" dirty="0"/>
              <a:t>values did not give you an output?  Why</a:t>
            </a:r>
            <a:r>
              <a:rPr lang="en-US" sz="2800" dirty="0" smtClean="0"/>
              <a:t>?</a:t>
            </a:r>
          </a:p>
          <a:p>
            <a:pPr marL="342900" indent="-342900">
              <a:buAutoNum type="alphaLcPeriod" startAt="2"/>
            </a:pPr>
            <a:endParaRPr lang="en-US" sz="2800" dirty="0"/>
          </a:p>
          <a:p>
            <a:pPr marL="342900" indent="-342900">
              <a:buAutoNum type="alphaLcPeriod" startAt="2"/>
            </a:pPr>
            <a:endParaRPr lang="en-US" sz="2800" dirty="0" smtClean="0"/>
          </a:p>
          <a:p>
            <a:pPr marL="342900" indent="-342900">
              <a:buAutoNum type="alphaLcPeriod" startAt="2"/>
            </a:pPr>
            <a:r>
              <a:rPr lang="en-US" sz="2800" dirty="0"/>
              <a:t>In general what values will not give you an output for this function?</a:t>
            </a:r>
          </a:p>
        </p:txBody>
      </p:sp>
    </p:spTree>
    <p:extLst>
      <p:ext uri="{BB962C8B-B14F-4D97-AF65-F5344CB8AC3E}">
        <p14:creationId xmlns:p14="http://schemas.microsoft.com/office/powerpoint/2010/main" val="6283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512244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600" y="2362200"/>
            <a:ext cx="7296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2438400"/>
            <a:ext cx="3733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y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≤ -2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562519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600" y="2362200"/>
            <a:ext cx="7296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2438400"/>
            <a:ext cx="3733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y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≥ 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6" name="Picture 2" descr="http://images.tutorvista.com/cms/images/67/absolute-valu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85800"/>
            <a:ext cx="5472330" cy="3657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4267200"/>
            <a:ext cx="729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D:</a:t>
            </a:r>
          </a:p>
          <a:p>
            <a:endParaRPr lang="en-US" sz="4000" dirty="0" smtClean="0"/>
          </a:p>
          <a:p>
            <a:r>
              <a:rPr lang="en-US" sz="4000" dirty="0" smtClean="0"/>
              <a:t>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42672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All real numbers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y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≥ 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domain &amp; range of the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Domain of a function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Set of all possible input (x) values that will give you an output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87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Ways to Describe the </a:t>
            </a:r>
            <a:r>
              <a:rPr lang="en-US" b="1" u="sng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1.  </a:t>
            </a:r>
            <a:r>
              <a:rPr lang="en-US" sz="2800" b="1" dirty="0" smtClean="0"/>
              <a:t>Inequalities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Ex</a:t>
            </a:r>
            <a:r>
              <a:rPr lang="en-US" b="1" dirty="0"/>
              <a:t>)   x </a:t>
            </a:r>
            <a:r>
              <a:rPr lang="en-US" b="1" dirty="0" smtClean="0">
                <a:latin typeface="Calibri"/>
              </a:rPr>
              <a:t>≥</a:t>
            </a:r>
            <a:r>
              <a:rPr lang="en-US" b="1" dirty="0" smtClean="0"/>
              <a:t> </a:t>
            </a:r>
            <a:r>
              <a:rPr lang="en-US" b="1" dirty="0"/>
              <a:t>5</a:t>
            </a:r>
            <a:r>
              <a:rPr lang="en-US" dirty="0"/>
              <a:t>   “x can be greater than or equal to 5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b="1" dirty="0" smtClean="0"/>
              <a:t>Ex</a:t>
            </a:r>
            <a:r>
              <a:rPr lang="en-US" b="1" dirty="0"/>
              <a:t>)  0 &lt; x &lt; 10</a:t>
            </a:r>
            <a:r>
              <a:rPr lang="en-US" dirty="0"/>
              <a:t>   “x can be between 0 and 10”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2. Interval Notation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Ex</a:t>
            </a:r>
            <a:r>
              <a:rPr lang="en-US" b="1" dirty="0"/>
              <a:t>)   [5, ∞)</a:t>
            </a:r>
            <a:r>
              <a:rPr lang="en-US" dirty="0"/>
              <a:t> “ x can be any number 5 and above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b="1" dirty="0" smtClean="0"/>
              <a:t>Ex</a:t>
            </a:r>
            <a:r>
              <a:rPr lang="en-US" b="1" dirty="0"/>
              <a:t>)  (-∞, 0]</a:t>
            </a:r>
            <a:r>
              <a:rPr lang="en-US" dirty="0"/>
              <a:t>  “x can be any number 0 and below”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3.  Exclude Values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b="1" dirty="0" smtClean="0"/>
              <a:t>Ex</a:t>
            </a:r>
            <a:r>
              <a:rPr lang="en-US" b="1" dirty="0"/>
              <a:t>)  x ≠ 2</a:t>
            </a:r>
            <a:r>
              <a:rPr lang="en-US" dirty="0"/>
              <a:t>  “x can be any number except for 2”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there is no limit on the numbers you are able to input then you can write the domain 3 different ways</a:t>
            </a:r>
            <a:r>
              <a:rPr lang="en-US" dirty="0" smtClean="0"/>
              <a:t>: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Real Numbers (IR)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-∞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x &lt; ∞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(-∞, ∞)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Which parent functions will always have </a:t>
            </a:r>
            <a:r>
              <a:rPr lang="en-US" dirty="0" smtClean="0"/>
              <a:t>a domain </a:t>
            </a:r>
            <a:r>
              <a:rPr lang="en-US" dirty="0"/>
              <a:t>of all real numbers?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</TotalTime>
  <Words>667</Words>
  <Application>Microsoft Office PowerPoint</Application>
  <PresentationFormat>On-screen Show (4:3)</PresentationFormat>
  <Paragraphs>212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</vt:lpstr>
      <vt:lpstr>Cambria Math</vt:lpstr>
      <vt:lpstr>Georgia</vt:lpstr>
      <vt:lpstr>Times New Roman</vt:lpstr>
      <vt:lpstr>Wingdings</vt:lpstr>
      <vt:lpstr>Wingdings 2</vt:lpstr>
      <vt:lpstr>Civic</vt:lpstr>
      <vt:lpstr>The Domain &amp; Range of a Function</vt:lpstr>
      <vt:lpstr>1.</vt:lpstr>
      <vt:lpstr>B.</vt:lpstr>
      <vt:lpstr>Domain of a function</vt:lpstr>
      <vt:lpstr>Ways to Describe the Domain</vt:lpstr>
      <vt:lpstr>2. Interval Notation</vt:lpstr>
      <vt:lpstr>3.  Exclude Values  </vt:lpstr>
      <vt:lpstr>PowerPoint Presentation</vt:lpstr>
      <vt:lpstr>PowerPoint Presentation</vt:lpstr>
      <vt:lpstr>PowerPoint Presentation</vt:lpstr>
      <vt:lpstr>Ex)</vt:lpstr>
      <vt:lpstr>Ex)</vt:lpstr>
      <vt:lpstr>Ex)</vt:lpstr>
      <vt:lpstr>PowerPoint Presentation</vt:lpstr>
      <vt:lpstr>PowerPoint Presentation</vt:lpstr>
      <vt:lpstr>PowerPoint Presentation</vt:lpstr>
      <vt:lpstr>Range of a function:</vt:lpstr>
      <vt:lpstr>Ex 1)</vt:lpstr>
      <vt:lpstr>Ex 2)</vt:lpstr>
      <vt:lpstr>Ex 3)</vt:lpstr>
      <vt:lpstr>Ex 4)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  <vt:lpstr>What are the domain &amp; range of the function?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The Domain &amp; Range of a Function</dc:title>
  <dc:creator>Adrienne</dc:creator>
  <cp:lastModifiedBy>Ritsick, Darrell</cp:lastModifiedBy>
  <cp:revision>15</cp:revision>
  <dcterms:created xsi:type="dcterms:W3CDTF">2014-12-09T00:03:59Z</dcterms:created>
  <dcterms:modified xsi:type="dcterms:W3CDTF">2015-08-31T15:59:03Z</dcterms:modified>
</cp:coreProperties>
</file>